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2.xml" ContentType="application/vnd.openxmlformats-officedocument.presentationml.slideLayout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ommentAuthors.xml" ContentType="application/vnd.openxmlformats-officedocument.presentationml.commentAuthors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style19.xml" ContentType="application/vnd.ms-office.chart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ppt/revisionInfo.xml" ContentType="application/vnd.ms-powerpoint.revisioninfo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  <p:sldMasterId id="2147483942" r:id="rId2"/>
  </p:sldMasterIdLst>
  <p:notesMasterIdLst>
    <p:notesMasterId r:id="rId33"/>
  </p:notesMasterIdLst>
  <p:sldIdLst>
    <p:sldId id="1146" r:id="rId3"/>
    <p:sldId id="1169" r:id="rId4"/>
    <p:sldId id="332" r:id="rId5"/>
    <p:sldId id="1170" r:id="rId6"/>
    <p:sldId id="259" r:id="rId7"/>
    <p:sldId id="1157" r:id="rId8"/>
    <p:sldId id="285" r:id="rId9"/>
    <p:sldId id="286" r:id="rId10"/>
    <p:sldId id="282" r:id="rId11"/>
    <p:sldId id="1164" r:id="rId12"/>
    <p:sldId id="1165" r:id="rId13"/>
    <p:sldId id="1148" r:id="rId14"/>
    <p:sldId id="1150" r:id="rId15"/>
    <p:sldId id="1139" r:id="rId16"/>
    <p:sldId id="1151" r:id="rId17"/>
    <p:sldId id="308" r:id="rId18"/>
    <p:sldId id="1162" r:id="rId19"/>
    <p:sldId id="1152" r:id="rId20"/>
    <p:sldId id="1163" r:id="rId21"/>
    <p:sldId id="1158" r:id="rId22"/>
    <p:sldId id="1155" r:id="rId23"/>
    <p:sldId id="1171" r:id="rId24"/>
    <p:sldId id="1168" r:id="rId25"/>
    <p:sldId id="305" r:id="rId26"/>
    <p:sldId id="304" r:id="rId27"/>
    <p:sldId id="310" r:id="rId28"/>
    <p:sldId id="309" r:id="rId29"/>
    <p:sldId id="299" r:id="rId30"/>
    <p:sldId id="322" r:id="rId31"/>
    <p:sldId id="291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li Rask" initials="AR" lastIdx="5" clrIdx="0">
    <p:extLst>
      <p:ext uri="{19B8F6BF-5375-455C-9EA6-DF929625EA0E}">
        <p15:presenceInfo xmlns:p15="http://schemas.microsoft.com/office/powerpoint/2012/main" userId="S::gua026@lul.se::ab17e375-c283-4182-82df-4bf72d9f0d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2115"/>
    <a:srgbClr val="C33D13"/>
    <a:srgbClr val="E16BD3"/>
    <a:srgbClr val="1E15D9"/>
    <a:srgbClr val="FFCC00"/>
    <a:srgbClr val="FFFF99"/>
    <a:srgbClr val="A7AE52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85919-645C-43F8-B0C6-D852E1422DBB}" v="2" dt="2024-04-04T11:32:56.5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llanmörkt forma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Ljust format 2 - Dekorfärg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38B1855-1B75-4FBE-930C-398BA8C253C6}" styleName="Format med tema 2 - dekorfärg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7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microsoft.com/office/2015/10/relationships/revisionInfo" Target="revisionInfo.xml"/><Relationship Id="rId21" Type="http://schemas.openxmlformats.org/officeDocument/2006/relationships/slide" Target="slides/slide19.xml"/><Relationship Id="rId34" Type="http://schemas.openxmlformats.org/officeDocument/2006/relationships/commentAuthors" Target="commentAuthors.xml"/><Relationship Id="rId42" Type="http://schemas.openxmlformats.org/officeDocument/2006/relationships/customXml" Target="../customXml/item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40" Type="http://schemas.openxmlformats.org/officeDocument/2006/relationships/customXml" Target="../customXml/item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8.xlsx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9.xlsx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611719730685835E-2"/>
          <c:y val="2.999060976985286E-2"/>
          <c:w val="0.94790722895649526"/>
          <c:h val="0.826497564099104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DCD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Blad1!$A$6:$A$26</c:f>
              <c:numCache>
                <c:formatCode>General</c:formatCode>
                <c:ptCount val="2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</c:numCache>
            </c:numRef>
          </c:cat>
          <c:val>
            <c:numRef>
              <c:f>Blad1!$B$6:$B$26</c:f>
              <c:numCache>
                <c:formatCode>General</c:formatCode>
                <c:ptCount val="21"/>
                <c:pt idx="14">
                  <c:v>10</c:v>
                </c:pt>
                <c:pt idx="15">
                  <c:v>4</c:v>
                </c:pt>
                <c:pt idx="16">
                  <c:v>11</c:v>
                </c:pt>
                <c:pt idx="17">
                  <c:v>27</c:v>
                </c:pt>
                <c:pt idx="18">
                  <c:v>47</c:v>
                </c:pt>
                <c:pt idx="19">
                  <c:v>68</c:v>
                </c:pt>
                <c:pt idx="20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F8-4C24-894B-E0C6766297EC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Blad1!$A$6:$A$26</c:f>
              <c:numCache>
                <c:formatCode>General</c:formatCode>
                <c:ptCount val="2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</c:numCache>
            </c:numRef>
          </c:cat>
          <c:val>
            <c:numRef>
              <c:f>Blad1!$C$6:$C$26</c:f>
              <c:numCache>
                <c:formatCode>General</c:formatCode>
                <c:ptCount val="21"/>
                <c:pt idx="0">
                  <c:v>123</c:v>
                </c:pt>
                <c:pt idx="1">
                  <c:v>128</c:v>
                </c:pt>
                <c:pt idx="2">
                  <c:v>137</c:v>
                </c:pt>
                <c:pt idx="3">
                  <c:v>133</c:v>
                </c:pt>
                <c:pt idx="4">
                  <c:v>152</c:v>
                </c:pt>
                <c:pt idx="5">
                  <c:v>128</c:v>
                </c:pt>
                <c:pt idx="6">
                  <c:v>118</c:v>
                </c:pt>
                <c:pt idx="7">
                  <c:v>143</c:v>
                </c:pt>
                <c:pt idx="8">
                  <c:v>141</c:v>
                </c:pt>
                <c:pt idx="9">
                  <c:v>151</c:v>
                </c:pt>
                <c:pt idx="10">
                  <c:v>166</c:v>
                </c:pt>
                <c:pt idx="11">
                  <c:v>167</c:v>
                </c:pt>
                <c:pt idx="12">
                  <c:v>185</c:v>
                </c:pt>
                <c:pt idx="13">
                  <c:v>188</c:v>
                </c:pt>
                <c:pt idx="14">
                  <c:v>172</c:v>
                </c:pt>
                <c:pt idx="15">
                  <c:v>187</c:v>
                </c:pt>
                <c:pt idx="16">
                  <c:v>163</c:v>
                </c:pt>
                <c:pt idx="17">
                  <c:v>165</c:v>
                </c:pt>
                <c:pt idx="18">
                  <c:v>159</c:v>
                </c:pt>
                <c:pt idx="19">
                  <c:v>190</c:v>
                </c:pt>
                <c:pt idx="20">
                  <c:v>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F8-4C24-894B-E0C6766297E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345349416"/>
        <c:axId val="345346136"/>
      </c:barChart>
      <c:catAx>
        <c:axId val="34534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6136"/>
        <c:crosses val="autoZero"/>
        <c:auto val="1"/>
        <c:lblAlgn val="ctr"/>
        <c:lblOffset val="100"/>
        <c:noMultiLvlLbl val="0"/>
      </c:catAx>
      <c:valAx>
        <c:axId val="345346136"/>
        <c:scaling>
          <c:orientation val="minMax"/>
          <c:max val="26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941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Utilized DBD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Blad1!$B$2:$B$20</c:f>
              <c:numCache>
                <c:formatCode>General</c:formatCode>
                <c:ptCount val="19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5">
                  <c:v>6</c:v>
                </c:pt>
                <c:pt idx="6">
                  <c:v>1</c:v>
                </c:pt>
                <c:pt idx="8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  <c:pt idx="14">
                  <c:v>4</c:v>
                </c:pt>
                <c:pt idx="15">
                  <c:v>2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65-4BE9-B3D1-62E3B0CE1FB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Utilized DCD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Blad1!$C$2:$C$20</c:f>
              <c:numCache>
                <c:formatCode>General</c:formatCode>
                <c:ptCount val="19"/>
                <c:pt idx="1">
                  <c:v>2</c:v>
                </c:pt>
                <c:pt idx="5">
                  <c:v>4</c:v>
                </c:pt>
                <c:pt idx="8">
                  <c:v>1</c:v>
                </c:pt>
                <c:pt idx="11">
                  <c:v>1</c:v>
                </c:pt>
                <c:pt idx="13">
                  <c:v>1</c:v>
                </c:pt>
                <c:pt idx="1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65-4BE9-B3D1-62E3B0CE1FB3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Blad1!$D$2:$D$20</c:f>
              <c:numCache>
                <c:formatCode>General</c:formatCode>
                <c:ptCount val="19"/>
                <c:pt idx="6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65-4BE9-B3D1-62E3B0CE1FB3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Blad1!$E$2:$E$20</c:f>
              <c:numCache>
                <c:formatCode>General</c:formatCode>
                <c:ptCount val="19"/>
                <c:pt idx="0">
                  <c:v>1</c:v>
                </c:pt>
                <c:pt idx="1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D-4D52-8037-C0979E2412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5034480"/>
        <c:axId val="635029888"/>
      </c:barChart>
      <c:catAx>
        <c:axId val="63503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5029888"/>
        <c:crosses val="autoZero"/>
        <c:auto val="1"/>
        <c:lblAlgn val="ctr"/>
        <c:lblOffset val="100"/>
        <c:noMultiLvlLbl val="0"/>
      </c:catAx>
      <c:valAx>
        <c:axId val="635029888"/>
        <c:scaling>
          <c:orientation val="minMax"/>
          <c:max val="1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503448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014901149847516E-2"/>
          <c:y val="2.5178934524022766E-2"/>
          <c:w val="0.91136024649994773"/>
          <c:h val="0.638984331491064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Utilized DBD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7758747359720817E-2"/>
                      <c:h val="1.58897005581085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D5B0-4DBF-B7E3-8BCE192DEC2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299574705254593E-2"/>
                      <c:h val="2.62300696848602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D5B0-4DBF-B7E3-8BCE192DEC20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785965590076663E-2"/>
                      <c:h val="1.933649026702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5B0-4DBF-B7E3-8BCE192DEC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Blad1!$B$2:$B$13</c:f>
              <c:numCache>
                <c:formatCode>General</c:formatCode>
                <c:ptCount val="12"/>
                <c:pt idx="0">
                  <c:v>1</c:v>
                </c:pt>
                <c:pt idx="1">
                  <c:v>12</c:v>
                </c:pt>
                <c:pt idx="2">
                  <c:v>2</c:v>
                </c:pt>
                <c:pt idx="3">
                  <c:v>1</c:v>
                </c:pt>
                <c:pt idx="5">
                  <c:v>2</c:v>
                </c:pt>
                <c:pt idx="7">
                  <c:v>1</c:v>
                </c:pt>
                <c:pt idx="8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14-4F58-AF1F-91737BD2E69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Utilized DCD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785965590076663E-2"/>
                      <c:h val="5.38043873561983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5B0-4DBF-B7E3-8BCE192DEC2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326792935610438E-2"/>
                      <c:h val="1.933649026702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5B0-4DBF-B7E3-8BCE192DEC20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299574705254593E-2"/>
                      <c:h val="2.62300696848602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FB6-47DD-AC2D-674D4BD5B4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Blad1!$C$2:$C$13</c:f>
              <c:numCache>
                <c:formatCode>General</c:formatCode>
                <c:ptCount val="12"/>
                <c:pt idx="0">
                  <c:v>1</c:v>
                </c:pt>
                <c:pt idx="1">
                  <c:v>8</c:v>
                </c:pt>
                <c:pt idx="4">
                  <c:v>3</c:v>
                </c:pt>
                <c:pt idx="5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14-4F58-AF1F-91737BD2E69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Blad1!$D$2:$D$13</c:f>
              <c:numCache>
                <c:formatCode>General</c:formatCode>
                <c:ptCount val="12"/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14-4F58-AF1F-91737BD2E690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Blad1!$E$2:$E$13</c:f>
              <c:numCache>
                <c:formatCode>General</c:formatCode>
                <c:ptCount val="12"/>
                <c:pt idx="1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3E-41D3-9237-395AE6BCEF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2237440"/>
        <c:axId val="782238096"/>
      </c:barChart>
      <c:catAx>
        <c:axId val="78223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82238096"/>
        <c:crossesAt val="0"/>
        <c:auto val="1"/>
        <c:lblAlgn val="ctr"/>
        <c:lblOffset val="100"/>
        <c:noMultiLvlLbl val="0"/>
      </c:catAx>
      <c:valAx>
        <c:axId val="782238096"/>
        <c:scaling>
          <c:orientation val="minMax"/>
          <c:max val="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82237440"/>
        <c:crosses val="autoZero"/>
        <c:crossBetween val="between"/>
        <c:majorUnit val="2"/>
        <c:min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Utilized DBD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Blad1!$B$2:$B$20</c:f>
              <c:numCache>
                <c:formatCode>General</c:formatCode>
                <c:ptCount val="19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5">
                  <c:v>6</c:v>
                </c:pt>
                <c:pt idx="6">
                  <c:v>1</c:v>
                </c:pt>
                <c:pt idx="8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  <c:pt idx="14">
                  <c:v>4</c:v>
                </c:pt>
                <c:pt idx="15">
                  <c:v>2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EE-4DAE-9135-96E2EFB51AB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Utilized DCD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Blad1!$C$2:$C$20</c:f>
              <c:numCache>
                <c:formatCode>General</c:formatCode>
                <c:ptCount val="19"/>
                <c:pt idx="1">
                  <c:v>2</c:v>
                </c:pt>
                <c:pt idx="5">
                  <c:v>4</c:v>
                </c:pt>
                <c:pt idx="8">
                  <c:v>1</c:v>
                </c:pt>
                <c:pt idx="11">
                  <c:v>1</c:v>
                </c:pt>
                <c:pt idx="13">
                  <c:v>1</c:v>
                </c:pt>
                <c:pt idx="1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EE-4DAE-9135-96E2EFB51AB6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Blad1!$D$2:$D$20</c:f>
              <c:numCache>
                <c:formatCode>General</c:formatCode>
                <c:ptCount val="19"/>
                <c:pt idx="6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EE-4DAE-9135-96E2EFB51AB6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Blad1!$E$2:$E$20</c:f>
              <c:numCache>
                <c:formatCode>General</c:formatCode>
                <c:ptCount val="19"/>
                <c:pt idx="0">
                  <c:v>1</c:v>
                </c:pt>
                <c:pt idx="1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82-4412-B270-DA9A68EB00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5034480"/>
        <c:axId val="635029888"/>
      </c:barChart>
      <c:catAx>
        <c:axId val="63503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5029888"/>
        <c:crosses val="autoZero"/>
        <c:auto val="1"/>
        <c:lblAlgn val="ctr"/>
        <c:lblOffset val="100"/>
        <c:noMultiLvlLbl val="0"/>
      </c:catAx>
      <c:valAx>
        <c:axId val="635029888"/>
        <c:scaling>
          <c:orientation val="minMax"/>
          <c:max val="2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5034480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D-reg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Blad1!$B$7:$B$16</c:f>
              <c:numCache>
                <c:formatCode>General</c:formatCode>
                <c:ptCount val="10"/>
                <c:pt idx="0">
                  <c:v>13</c:v>
                </c:pt>
                <c:pt idx="1">
                  <c:v>11</c:v>
                </c:pt>
                <c:pt idx="2">
                  <c:v>16</c:v>
                </c:pt>
                <c:pt idx="3">
                  <c:v>15</c:v>
                </c:pt>
                <c:pt idx="4">
                  <c:v>8</c:v>
                </c:pt>
                <c:pt idx="5">
                  <c:v>20</c:v>
                </c:pt>
                <c:pt idx="6">
                  <c:v>10</c:v>
                </c:pt>
                <c:pt idx="7">
                  <c:v>15</c:v>
                </c:pt>
                <c:pt idx="8">
                  <c:v>22</c:v>
                </c:pt>
                <c:pt idx="9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44-4A7D-90F6-A1A9914E6A9E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Kort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Blad1!$C$7:$C$16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44-4A7D-90F6-A1A9914E6A9E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Muntligen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Blad1!$D$7:$D$16</c:f>
              <c:numCache>
                <c:formatCode>General</c:formatCode>
                <c:ptCount val="10"/>
                <c:pt idx="0">
                  <c:v>11</c:v>
                </c:pt>
                <c:pt idx="1">
                  <c:v>18</c:v>
                </c:pt>
                <c:pt idx="2">
                  <c:v>9</c:v>
                </c:pt>
                <c:pt idx="3">
                  <c:v>18</c:v>
                </c:pt>
                <c:pt idx="4">
                  <c:v>15</c:v>
                </c:pt>
                <c:pt idx="5">
                  <c:v>11</c:v>
                </c:pt>
                <c:pt idx="6">
                  <c:v>9</c:v>
                </c:pt>
                <c:pt idx="7">
                  <c:v>9</c:v>
                </c:pt>
                <c:pt idx="8">
                  <c:v>9</c:v>
                </c:pt>
                <c:pt idx="9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44-4A7D-90F6-A1A9914E6A9E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Närståendes tolkning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Blad1!$E$7:$E$16</c:f>
              <c:numCache>
                <c:formatCode>General</c:formatCode>
                <c:ptCount val="10"/>
                <c:pt idx="0">
                  <c:v>56</c:v>
                </c:pt>
                <c:pt idx="1">
                  <c:v>56</c:v>
                </c:pt>
                <c:pt idx="2">
                  <c:v>58</c:v>
                </c:pt>
                <c:pt idx="3">
                  <c:v>47</c:v>
                </c:pt>
                <c:pt idx="4">
                  <c:v>52</c:v>
                </c:pt>
                <c:pt idx="5">
                  <c:v>54</c:v>
                </c:pt>
                <c:pt idx="6">
                  <c:v>53</c:v>
                </c:pt>
                <c:pt idx="7">
                  <c:v>59</c:v>
                </c:pt>
                <c:pt idx="8">
                  <c:v>95</c:v>
                </c:pt>
                <c:pt idx="9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44-4A7D-90F6-A1A9914E6A9E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Förmodat samtycke enligt lag </c:v>
                </c:pt>
              </c:strCache>
            </c:strRef>
          </c:tx>
          <c:spPr>
            <a:solidFill>
              <a:srgbClr val="E16BD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Blad1!$F$7:$F$16</c:f>
              <c:numCache>
                <c:formatCode>General</c:formatCode>
                <c:ptCount val="10"/>
                <c:pt idx="6">
                  <c:v>5</c:v>
                </c:pt>
                <c:pt idx="7">
                  <c:v>3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44-4A7D-90F6-A1A9914E6A9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76094792"/>
        <c:axId val="776091840"/>
      </c:barChart>
      <c:catAx>
        <c:axId val="776094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6091840"/>
        <c:crosses val="autoZero"/>
        <c:auto val="1"/>
        <c:lblAlgn val="ctr"/>
        <c:lblOffset val="100"/>
        <c:noMultiLvlLbl val="0"/>
      </c:catAx>
      <c:valAx>
        <c:axId val="776091840"/>
        <c:scaling>
          <c:orientation val="minMax"/>
          <c:max val="1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6094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759291961612573E-2"/>
          <c:y val="4.1235384804455398E-2"/>
          <c:w val="0.93089827506700396"/>
          <c:h val="0.880301229081820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KNUS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Blad1!$A$5:$A$14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2019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Blad1!$B$5:$B$14</c:f>
              <c:numCache>
                <c:formatCode>General</c:formatCode>
                <c:ptCount val="10"/>
                <c:pt idx="0">
                  <c:v>62</c:v>
                </c:pt>
                <c:pt idx="1">
                  <c:v>61</c:v>
                </c:pt>
                <c:pt idx="2">
                  <c:v>71</c:v>
                </c:pt>
                <c:pt idx="3">
                  <c:v>58</c:v>
                </c:pt>
                <c:pt idx="4">
                  <c:v>55</c:v>
                </c:pt>
                <c:pt idx="5">
                  <c:v>71</c:v>
                </c:pt>
                <c:pt idx="6">
                  <c:v>49</c:v>
                </c:pt>
                <c:pt idx="7">
                  <c:v>49</c:v>
                </c:pt>
                <c:pt idx="8">
                  <c:v>71</c:v>
                </c:pt>
                <c:pt idx="9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A3-447F-8099-8126AEB99C14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Cerebral angio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Blad1!$A$5:$A$14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2019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Blad1!$C$5:$C$14</c:f>
              <c:numCache>
                <c:formatCode>General</c:formatCode>
                <c:ptCount val="10"/>
                <c:pt idx="0">
                  <c:v>19</c:v>
                </c:pt>
                <c:pt idx="1">
                  <c:v>29</c:v>
                </c:pt>
                <c:pt idx="2">
                  <c:v>14</c:v>
                </c:pt>
                <c:pt idx="3">
                  <c:v>15</c:v>
                </c:pt>
                <c:pt idx="4">
                  <c:v>20</c:v>
                </c:pt>
                <c:pt idx="5">
                  <c:v>13</c:v>
                </c:pt>
                <c:pt idx="6">
                  <c:v>10</c:v>
                </c:pt>
                <c:pt idx="7">
                  <c:v>17</c:v>
                </c:pt>
                <c:pt idx="8">
                  <c:v>16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A3-447F-8099-8126AEB99C14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DCD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Blad1!$A$5:$A$14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2019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Blad1!$D$5:$D$14</c:f>
              <c:numCache>
                <c:formatCode>General</c:formatCode>
                <c:ptCount val="10"/>
                <c:pt idx="3">
                  <c:v>9</c:v>
                </c:pt>
                <c:pt idx="4">
                  <c:v>4</c:v>
                </c:pt>
                <c:pt idx="5">
                  <c:v>8</c:v>
                </c:pt>
                <c:pt idx="6">
                  <c:v>19</c:v>
                </c:pt>
                <c:pt idx="7">
                  <c:v>21</c:v>
                </c:pt>
                <c:pt idx="8">
                  <c:v>40</c:v>
                </c:pt>
                <c:pt idx="9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A-4B1B-9E3A-6ECAA2ABBBE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25136768"/>
        <c:axId val="525146280"/>
      </c:barChart>
      <c:catAx>
        <c:axId val="52513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46280"/>
        <c:crosses val="autoZero"/>
        <c:auto val="1"/>
        <c:lblAlgn val="ctr"/>
        <c:lblOffset val="100"/>
        <c:noMultiLvlLbl val="0"/>
      </c:catAx>
      <c:valAx>
        <c:axId val="525146280"/>
        <c:scaling>
          <c:orientation val="minMax"/>
          <c:max val="1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36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8513570314580242"/>
          <c:y val="5.5122188551367392E-2"/>
          <c:w val="0.22972849861158659"/>
          <c:h val="1.4342103141944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234908136482939E-2"/>
          <c:y val="2.0590395715630441E-2"/>
          <c:w val="0.86732131309673244"/>
          <c:h val="0.8917888416667554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Kraniell blödning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Blad1!$B$7:$B$16</c:f>
              <c:numCache>
                <c:formatCode>General</c:formatCode>
                <c:ptCount val="10"/>
                <c:pt idx="0">
                  <c:v>37</c:v>
                </c:pt>
                <c:pt idx="1">
                  <c:v>49</c:v>
                </c:pt>
                <c:pt idx="2">
                  <c:v>57</c:v>
                </c:pt>
                <c:pt idx="3">
                  <c:v>36</c:v>
                </c:pt>
                <c:pt idx="4">
                  <c:v>39</c:v>
                </c:pt>
                <c:pt idx="5">
                  <c:v>53</c:v>
                </c:pt>
                <c:pt idx="6">
                  <c:v>51</c:v>
                </c:pt>
                <c:pt idx="7">
                  <c:v>44</c:v>
                </c:pt>
                <c:pt idx="8">
                  <c:v>55</c:v>
                </c:pt>
                <c:pt idx="9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A3-447F-8099-8126AEB99C14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Trauma</c:v>
                </c:pt>
              </c:strCache>
            </c:strRef>
          </c:tx>
          <c:spPr>
            <a:solidFill>
              <a:srgbClr val="E16BD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Blad1!$C$7:$C$16</c:f>
              <c:numCache>
                <c:formatCode>General</c:formatCode>
                <c:ptCount val="10"/>
                <c:pt idx="0">
                  <c:v>16</c:v>
                </c:pt>
                <c:pt idx="1">
                  <c:v>12</c:v>
                </c:pt>
                <c:pt idx="2">
                  <c:v>8</c:v>
                </c:pt>
                <c:pt idx="3">
                  <c:v>14</c:v>
                </c:pt>
                <c:pt idx="4">
                  <c:v>11</c:v>
                </c:pt>
                <c:pt idx="5">
                  <c:v>11</c:v>
                </c:pt>
                <c:pt idx="6">
                  <c:v>5</c:v>
                </c:pt>
                <c:pt idx="7">
                  <c:v>6</c:v>
                </c:pt>
                <c:pt idx="8">
                  <c:v>18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A3-447F-8099-8126AEB99C14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Övrigt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Blad1!$D$7:$D$16</c:f>
              <c:numCache>
                <c:formatCode>General</c:formatCode>
                <c:ptCount val="10"/>
                <c:pt idx="0">
                  <c:v>28</c:v>
                </c:pt>
                <c:pt idx="1">
                  <c:v>29</c:v>
                </c:pt>
                <c:pt idx="2">
                  <c:v>20</c:v>
                </c:pt>
                <c:pt idx="3">
                  <c:v>32</c:v>
                </c:pt>
                <c:pt idx="4">
                  <c:v>29</c:v>
                </c:pt>
                <c:pt idx="5">
                  <c:v>28</c:v>
                </c:pt>
                <c:pt idx="6">
                  <c:v>22</c:v>
                </c:pt>
                <c:pt idx="7">
                  <c:v>37</c:v>
                </c:pt>
                <c:pt idx="8">
                  <c:v>54</c:v>
                </c:pt>
                <c:pt idx="9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A-4B1B-9E3A-6ECAA2ABBBE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25136768"/>
        <c:axId val="525146280"/>
      </c:barChart>
      <c:catAx>
        <c:axId val="52513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46280"/>
        <c:crosses val="autoZero"/>
        <c:auto val="1"/>
        <c:lblAlgn val="ctr"/>
        <c:lblOffset val="100"/>
        <c:noMultiLvlLbl val="0"/>
      </c:catAx>
      <c:valAx>
        <c:axId val="525146280"/>
        <c:scaling>
          <c:orientation val="minMax"/>
          <c:max val="1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36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6334569591844496"/>
          <c:y val="4.5940629874974569E-2"/>
          <c:w val="0.27210078359770246"/>
          <c:h val="3.00449910696118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624623247996668E-3"/>
          <c:y val="3.6974789915966387E-2"/>
          <c:w val="0.96947527628480246"/>
          <c:h val="0.83709601005756629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Kolumn1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0-F901-476D-B2F6-7C2E08472BC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2-F901-476D-B2F6-7C2E08472BC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F901-476D-B2F6-7C2E08472BC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0DD47621-7062-4AA6-AA63-7AF54B5D75F6}" type="PERCENTAGE">
                      <a:rPr lang="en-US" baseline="0"/>
                      <a:pPr/>
                      <a:t>[PROCENT]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901-476D-B2F6-7C2E08472BCF}"/>
                </c:ext>
              </c:extLst>
            </c:dLbl>
            <c:dLbl>
              <c:idx val="1"/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901-476D-B2F6-7C2E08472BCF}"/>
                </c:ext>
              </c:extLst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01-476D-B2F6-7C2E08472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Blad1!$A$2:$A$4</c:f>
              <c:strCache>
                <c:ptCount val="3"/>
                <c:pt idx="0">
                  <c:v>Intrakraniell blödning</c:v>
                </c:pt>
                <c:pt idx="1">
                  <c:v>Trauma</c:v>
                </c:pt>
                <c:pt idx="2">
                  <c:v>Övrigt</c:v>
                </c:pt>
              </c:strCache>
            </c:strRef>
          </c:cat>
          <c:val>
            <c:numRef>
              <c:f>Blad1!$B$2:$B$4</c:f>
              <c:numCache>
                <c:formatCode>General</c:formatCode>
                <c:ptCount val="3"/>
                <c:pt idx="0">
                  <c:v>631</c:v>
                </c:pt>
                <c:pt idx="1">
                  <c:v>156</c:v>
                </c:pt>
                <c:pt idx="2">
                  <c:v>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A3-447F-8099-8126AEB99C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Dödsorsak DCD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80C-4E6F-B412-02B18458F1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80C-4E6F-B412-02B18458F1B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80C-4E6F-B412-02B18458F1B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80C-4E6F-B412-02B18458F1B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74A-437F-979F-27F228ACEA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Blad1!$A$2:$A$6</c:f>
              <c:strCache>
                <c:ptCount val="5"/>
                <c:pt idx="0">
                  <c:v>Hjärtstopp </c:v>
                </c:pt>
                <c:pt idx="1">
                  <c:v>ICH/ Stroke </c:v>
                </c:pt>
                <c:pt idx="2">
                  <c:v>Trauma </c:v>
                </c:pt>
                <c:pt idx="3">
                  <c:v>Anoxi- ej primärt hjärtstopp </c:v>
                </c:pt>
                <c:pt idx="4">
                  <c:v>Respinsuff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34</c:v>
                </c:pt>
                <c:pt idx="1">
                  <c:v>23</c:v>
                </c:pt>
                <c:pt idx="2">
                  <c:v>13</c:v>
                </c:pt>
                <c:pt idx="3">
                  <c:v>12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77-49AD-8337-6F34E6FC49D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442621708671082E-2"/>
          <c:y val="1.8059429839502449E-2"/>
          <c:w val="0.95555737829132892"/>
          <c:h val="0.923332976455816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Erbjudan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Blad1!$B$6:$B$16</c:f>
              <c:numCache>
                <c:formatCode>General</c:formatCode>
                <c:ptCount val="11"/>
                <c:pt idx="0">
                  <c:v>35</c:v>
                </c:pt>
                <c:pt idx="1">
                  <c:v>35</c:v>
                </c:pt>
                <c:pt idx="2">
                  <c:v>39</c:v>
                </c:pt>
                <c:pt idx="3">
                  <c:v>39</c:v>
                </c:pt>
                <c:pt idx="4">
                  <c:v>30</c:v>
                </c:pt>
                <c:pt idx="5">
                  <c:v>26</c:v>
                </c:pt>
                <c:pt idx="6">
                  <c:v>20</c:v>
                </c:pt>
                <c:pt idx="7">
                  <c:v>17</c:v>
                </c:pt>
                <c:pt idx="8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77-477C-9D24-300536B84BF8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Förfrågan donator 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Blad1!$C$6:$C$16</c:f>
              <c:numCache>
                <c:formatCode>General</c:formatCode>
                <c:ptCount val="11"/>
                <c:pt idx="0">
                  <c:v>117</c:v>
                </c:pt>
                <c:pt idx="1">
                  <c:v>142</c:v>
                </c:pt>
                <c:pt idx="2">
                  <c:v>134</c:v>
                </c:pt>
                <c:pt idx="3">
                  <c:v>129</c:v>
                </c:pt>
                <c:pt idx="4">
                  <c:v>120</c:v>
                </c:pt>
                <c:pt idx="5">
                  <c:v>124</c:v>
                </c:pt>
                <c:pt idx="6">
                  <c:v>122</c:v>
                </c:pt>
                <c:pt idx="7">
                  <c:v>144</c:v>
                </c:pt>
                <c:pt idx="8">
                  <c:v>285</c:v>
                </c:pt>
                <c:pt idx="9">
                  <c:v>354</c:v>
                </c:pt>
                <c:pt idx="10">
                  <c:v>263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77-477C-9D24-300536B84BF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1518976"/>
        <c:axId val="341515040"/>
      </c:barChart>
      <c:catAx>
        <c:axId val="34151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5040"/>
        <c:crosses val="autoZero"/>
        <c:auto val="1"/>
        <c:lblAlgn val="ctr"/>
        <c:lblOffset val="100"/>
        <c:noMultiLvlLbl val="0"/>
      </c:catAx>
      <c:valAx>
        <c:axId val="34151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8976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442637605081971E-2"/>
          <c:y val="2.4135695753390553E-2"/>
          <c:w val="0.94348006770892767"/>
          <c:h val="0.857038230491988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Erbjudan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Blad1!$B$6:$B$16</c:f>
              <c:numCache>
                <c:formatCode>General</c:formatCode>
                <c:ptCount val="11"/>
                <c:pt idx="0">
                  <c:v>16</c:v>
                </c:pt>
                <c:pt idx="1">
                  <c:v>18</c:v>
                </c:pt>
                <c:pt idx="2">
                  <c:v>17</c:v>
                </c:pt>
                <c:pt idx="3">
                  <c:v>22</c:v>
                </c:pt>
                <c:pt idx="4">
                  <c:v>11</c:v>
                </c:pt>
                <c:pt idx="5">
                  <c:v>14</c:v>
                </c:pt>
                <c:pt idx="6">
                  <c:v>11</c:v>
                </c:pt>
                <c:pt idx="7">
                  <c:v>11</c:v>
                </c:pt>
                <c:pt idx="8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77-477C-9D24-300536B84BF8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Förfrågan donator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Blad1!$C$6:$C$16</c:f>
              <c:numCache>
                <c:formatCode>General</c:formatCode>
                <c:ptCount val="11"/>
                <c:pt idx="0">
                  <c:v>76</c:v>
                </c:pt>
                <c:pt idx="1">
                  <c:v>95</c:v>
                </c:pt>
                <c:pt idx="2">
                  <c:v>88</c:v>
                </c:pt>
                <c:pt idx="3">
                  <c:v>71</c:v>
                </c:pt>
                <c:pt idx="4">
                  <c:v>71</c:v>
                </c:pt>
                <c:pt idx="5">
                  <c:v>84</c:v>
                </c:pt>
                <c:pt idx="6">
                  <c:v>72</c:v>
                </c:pt>
                <c:pt idx="7">
                  <c:v>74</c:v>
                </c:pt>
                <c:pt idx="8">
                  <c:v>70</c:v>
                </c:pt>
                <c:pt idx="9">
                  <c:v>208</c:v>
                </c:pt>
                <c:pt idx="10">
                  <c:v>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77-477C-9D24-300536B84B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1518976"/>
        <c:axId val="341515040"/>
      </c:barChart>
      <c:catAx>
        <c:axId val="34151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5040"/>
        <c:crosses val="autoZero"/>
        <c:auto val="1"/>
        <c:lblAlgn val="ctr"/>
        <c:lblOffset val="100"/>
        <c:noMultiLvlLbl val="0"/>
      </c:catAx>
      <c:valAx>
        <c:axId val="341515040"/>
        <c:scaling>
          <c:orientation val="minMax"/>
          <c:max val="2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897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OFO Mellansverige (Stockholm- Gotland &amp; Region Mellansverige) </c:v>
                </c:pt>
                <c:pt idx="1">
                  <c:v>Västra Götaland, Norrland, sydöstra sjukvårdsregionen- Göteborg</c:v>
                </c:pt>
                <c:pt idx="2">
                  <c:v>Södra Regionen-Malmö </c:v>
                </c:pt>
                <c:pt idx="3">
                  <c:v>Sverige 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47</c:v>
                </c:pt>
                <c:pt idx="1">
                  <c:v>53</c:v>
                </c:pt>
                <c:pt idx="2">
                  <c:v>25</c:v>
                </c:pt>
                <c:pt idx="3">
                  <c:v>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17-4EBA-B608-B16FDE4FFA3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DCD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OFO Mellansverige (Stockholm- Gotland &amp; Region Mellansverige) </c:v>
                </c:pt>
                <c:pt idx="1">
                  <c:v>Västra Götaland, Norrland, sydöstra sjukvårdsregionen- Göteborg</c:v>
                </c:pt>
                <c:pt idx="2">
                  <c:v>Södra Regionen-Malmö </c:v>
                </c:pt>
                <c:pt idx="3">
                  <c:v>Sverige 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25</c:v>
                </c:pt>
                <c:pt idx="1">
                  <c:v>13</c:v>
                </c:pt>
                <c:pt idx="2">
                  <c:v>3</c:v>
                </c:pt>
                <c:pt idx="3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17-4EBA-B608-B16FDE4FFA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5008335"/>
        <c:axId val="222404927"/>
      </c:barChart>
      <c:catAx>
        <c:axId val="315008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22404927"/>
        <c:crosses val="autoZero"/>
        <c:auto val="1"/>
        <c:lblAlgn val="ctr"/>
        <c:lblOffset val="100"/>
        <c:noMultiLvlLbl val="0"/>
      </c:catAx>
      <c:valAx>
        <c:axId val="222404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15008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393-4FCB-9717-2E08CA2EE21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393-4FCB-9717-2E08CA2EE21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Medicinsk kontraindikation </c:v>
                </c:pt>
                <c:pt idx="1">
                  <c:v>Bedömd som ej möjlig donator (utvecklar inte total hjärninfarkt eller bedöms ej avlida inom 180 min). </c:v>
                </c:pt>
                <c:pt idx="2">
                  <c:v>Ej samtycke</c:v>
                </c:pt>
                <c:pt idx="3">
                  <c:v>Hör inte av sig mer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100</c:v>
                </c:pt>
                <c:pt idx="1">
                  <c:v>14</c:v>
                </c:pt>
                <c:pt idx="2">
                  <c:v>40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96-46FA-BA17-5BB518270F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61601408"/>
        <c:axId val="661594192"/>
      </c:barChart>
      <c:catAx>
        <c:axId val="661601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594192"/>
        <c:crosses val="autoZero"/>
        <c:auto val="1"/>
        <c:lblAlgn val="ctr"/>
        <c:lblOffset val="100"/>
        <c:noMultiLvlLbl val="0"/>
      </c:catAx>
      <c:valAx>
        <c:axId val="661594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601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858096542280042E-2"/>
          <c:y val="5.0507145557492396E-2"/>
          <c:w val="0.94348006770892767"/>
          <c:h val="0.80306241436542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Erbjudan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Blad1!$B$6:$B$16</c:f>
              <c:numCache>
                <c:formatCode>General</c:formatCode>
                <c:ptCount val="11"/>
                <c:pt idx="0">
                  <c:v>19</c:v>
                </c:pt>
                <c:pt idx="1">
                  <c:v>17</c:v>
                </c:pt>
                <c:pt idx="2">
                  <c:v>22</c:v>
                </c:pt>
                <c:pt idx="3">
                  <c:v>17</c:v>
                </c:pt>
                <c:pt idx="4">
                  <c:v>19</c:v>
                </c:pt>
                <c:pt idx="5">
                  <c:v>12</c:v>
                </c:pt>
                <c:pt idx="6">
                  <c:v>9</c:v>
                </c:pt>
                <c:pt idx="7">
                  <c:v>6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2E-45BD-89CD-CB33528C35D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Förfrågan Donator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Blad1!$C$6:$C$16</c:f>
              <c:numCache>
                <c:formatCode>General</c:formatCode>
                <c:ptCount val="11"/>
                <c:pt idx="0">
                  <c:v>41</c:v>
                </c:pt>
                <c:pt idx="1">
                  <c:v>47</c:v>
                </c:pt>
                <c:pt idx="2">
                  <c:v>46</c:v>
                </c:pt>
                <c:pt idx="3">
                  <c:v>58</c:v>
                </c:pt>
                <c:pt idx="4">
                  <c:v>47</c:v>
                </c:pt>
                <c:pt idx="5">
                  <c:v>40</c:v>
                </c:pt>
                <c:pt idx="6">
                  <c:v>50</c:v>
                </c:pt>
                <c:pt idx="7">
                  <c:v>70</c:v>
                </c:pt>
                <c:pt idx="8">
                  <c:v>100</c:v>
                </c:pt>
                <c:pt idx="9">
                  <c:v>146</c:v>
                </c:pt>
                <c:pt idx="10">
                  <c:v>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2E-45BD-89CD-CB33528C35D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1518976"/>
        <c:axId val="341515040"/>
      </c:barChart>
      <c:catAx>
        <c:axId val="34151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5040"/>
        <c:crosses val="autoZero"/>
        <c:auto val="1"/>
        <c:lblAlgn val="ctr"/>
        <c:lblOffset val="100"/>
        <c:noMultiLvlLbl val="0"/>
      </c:catAx>
      <c:valAx>
        <c:axId val="341515040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DF7-4001-B7E9-E489483F3AA5}"/>
              </c:ext>
            </c:extLst>
          </c:dPt>
          <c:dPt>
            <c:idx val="1"/>
            <c:invertIfNegative val="0"/>
            <c:bubble3D val="0"/>
            <c:spPr>
              <a:solidFill>
                <a:srgbClr val="C121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393-4FCB-9717-2E08CA2EE21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393-4FCB-9717-2E08CA2EE21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Medicinsk kontraindikation </c:v>
                </c:pt>
                <c:pt idx="1">
                  <c:v>Bedöms som ej möjlig donator( utvecklar inte total hjärninfarkt eller bedöms ej avlida inom 180 min).</c:v>
                </c:pt>
                <c:pt idx="2">
                  <c:v>Ej samtycke</c:v>
                </c:pt>
                <c:pt idx="3">
                  <c:v>Hör inte av sig mer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66</c:v>
                </c:pt>
                <c:pt idx="1">
                  <c:v>12</c:v>
                </c:pt>
                <c:pt idx="2">
                  <c:v>20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96-46FA-BA17-5BB518270F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61601408"/>
        <c:axId val="661594192"/>
      </c:barChart>
      <c:catAx>
        <c:axId val="661601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594192"/>
        <c:crosses val="autoZero"/>
        <c:auto val="1"/>
        <c:lblAlgn val="ctr"/>
        <c:lblOffset val="100"/>
        <c:noMultiLvlLbl val="0"/>
      </c:catAx>
      <c:valAx>
        <c:axId val="661594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601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273126385158333E-2"/>
          <c:y val="2.1497586645705148E-2"/>
          <c:w val="0.96123448445014126"/>
          <c:h val="0.765449160267702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Blad1!$F$1</c:f>
              <c:strCache>
                <c:ptCount val="1"/>
              </c:strCache>
            </c:strRef>
          </c:tx>
          <c:spPr>
            <a:solidFill>
              <a:srgbClr val="FFCC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1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B31-428B-AB77-6C67B83559C8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B31-428B-AB77-6C67B83559C8}"/>
              </c:ext>
            </c:extLst>
          </c:dPt>
          <c:dPt>
            <c:idx val="2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B31-428B-AB77-6C67B83559C8}"/>
              </c:ext>
            </c:extLst>
          </c:dPt>
          <c:dPt>
            <c:idx val="2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B31-428B-AB77-6C67B83559C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Blad1!$A$2:$A$35</c:f>
              <c:strCache>
                <c:ptCount val="34"/>
                <c:pt idx="0">
                  <c:v>NKS Biva+Neo </c:v>
                </c:pt>
                <c:pt idx="1">
                  <c:v>NKS-E4/E5</c:v>
                </c:pt>
                <c:pt idx="2">
                  <c:v>NKS/ThIVA</c:v>
                </c:pt>
                <c:pt idx="3">
                  <c:v>NKS/ECMO</c:v>
                </c:pt>
                <c:pt idx="4">
                  <c:v>KS/Huddinge</c:v>
                </c:pt>
                <c:pt idx="5">
                  <c:v>SöS/MIVA</c:v>
                </c:pt>
                <c:pt idx="6">
                  <c:v>SöS/IVA</c:v>
                </c:pt>
                <c:pt idx="7">
                  <c:v>S:t Göran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  <c:pt idx="12">
                  <c:v>Annan avd utanför IVA</c:v>
                </c:pt>
                <c:pt idx="14">
                  <c:v>AS/NIVA</c:v>
                </c:pt>
                <c:pt idx="15">
                  <c:v>AS/CIVA</c:v>
                </c:pt>
                <c:pt idx="16">
                  <c:v>AS/ThIVA</c:v>
                </c:pt>
                <c:pt idx="17">
                  <c:v>AS/Biva/Neo </c:v>
                </c:pt>
                <c:pt idx="18">
                  <c:v>AS/Briva  </c:v>
                </c:pt>
                <c:pt idx="19">
                  <c:v>Västerås</c:v>
                </c:pt>
                <c:pt idx="20">
                  <c:v>Örebro Civa </c:v>
                </c:pt>
                <c:pt idx="21">
                  <c:v>Örebro Thiva </c:v>
                </c:pt>
                <c:pt idx="22">
                  <c:v>Eskilstuna</c:v>
                </c:pt>
                <c:pt idx="23">
                  <c:v>Nyköping</c:v>
                </c:pt>
                <c:pt idx="24">
                  <c:v>Karlstad</c:v>
                </c:pt>
                <c:pt idx="25">
                  <c:v>Karlskoga</c:v>
                </c:pt>
                <c:pt idx="26">
                  <c:v>Falun</c:v>
                </c:pt>
                <c:pt idx="27">
                  <c:v>Mora</c:v>
                </c:pt>
                <c:pt idx="28">
                  <c:v>Gävle</c:v>
                </c:pt>
                <c:pt idx="29">
                  <c:v>Hudiksvall</c:v>
                </c:pt>
                <c:pt idx="30">
                  <c:v>Torsby</c:v>
                </c:pt>
                <c:pt idx="31">
                  <c:v>Bollnäs </c:v>
                </c:pt>
                <c:pt idx="32">
                  <c:v>Arvika </c:v>
                </c:pt>
                <c:pt idx="33">
                  <c:v>Lindesberg</c:v>
                </c:pt>
              </c:strCache>
            </c:strRef>
          </c:cat>
          <c:val>
            <c:numRef>
              <c:f>Blad1!$F$2:$F$34</c:f>
              <c:numCache>
                <c:formatCode>General</c:formatCode>
                <c:ptCount val="33"/>
              </c:numCache>
            </c:numRef>
          </c:val>
          <c:extLst>
            <c:ext xmlns:c16="http://schemas.microsoft.com/office/drawing/2014/chart" uri="{C3380CC4-5D6E-409C-BE32-E72D297353CC}">
              <c16:uniqueId val="{00000004-DB31-428B-AB77-6C67B83559C8}"/>
            </c:ext>
          </c:extLst>
        </c:ser>
        <c:ser>
          <c:idx val="1"/>
          <c:order val="1"/>
          <c:tx>
            <c:strRef>
              <c:f>Blad1!$B$1</c:f>
              <c:strCache>
                <c:ptCount val="1"/>
                <c:pt idx="0">
                  <c:v>Förfrågan DBD 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Blad1!$A$2:$A$35</c:f>
              <c:strCache>
                <c:ptCount val="34"/>
                <c:pt idx="0">
                  <c:v>NKS Biva+Neo </c:v>
                </c:pt>
                <c:pt idx="1">
                  <c:v>NKS-E4/E5</c:v>
                </c:pt>
                <c:pt idx="2">
                  <c:v>NKS/ThIVA</c:v>
                </c:pt>
                <c:pt idx="3">
                  <c:v>NKS/ECMO</c:v>
                </c:pt>
                <c:pt idx="4">
                  <c:v>KS/Huddinge</c:v>
                </c:pt>
                <c:pt idx="5">
                  <c:v>SöS/MIVA</c:v>
                </c:pt>
                <c:pt idx="6">
                  <c:v>SöS/IVA</c:v>
                </c:pt>
                <c:pt idx="7">
                  <c:v>S:t Göran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  <c:pt idx="12">
                  <c:v>Annan avd utanför IVA</c:v>
                </c:pt>
                <c:pt idx="14">
                  <c:v>AS/NIVA</c:v>
                </c:pt>
                <c:pt idx="15">
                  <c:v>AS/CIVA</c:v>
                </c:pt>
                <c:pt idx="16">
                  <c:v>AS/ThIVA</c:v>
                </c:pt>
                <c:pt idx="17">
                  <c:v>AS/Biva/Neo </c:v>
                </c:pt>
                <c:pt idx="18">
                  <c:v>AS/Briva  </c:v>
                </c:pt>
                <c:pt idx="19">
                  <c:v>Västerås</c:v>
                </c:pt>
                <c:pt idx="20">
                  <c:v>Örebro Civa </c:v>
                </c:pt>
                <c:pt idx="21">
                  <c:v>Örebro Thiva </c:v>
                </c:pt>
                <c:pt idx="22">
                  <c:v>Eskilstuna</c:v>
                </c:pt>
                <c:pt idx="23">
                  <c:v>Nyköping</c:v>
                </c:pt>
                <c:pt idx="24">
                  <c:v>Karlstad</c:v>
                </c:pt>
                <c:pt idx="25">
                  <c:v>Karlskoga</c:v>
                </c:pt>
                <c:pt idx="26">
                  <c:v>Falun</c:v>
                </c:pt>
                <c:pt idx="27">
                  <c:v>Mora</c:v>
                </c:pt>
                <c:pt idx="28">
                  <c:v>Gävle</c:v>
                </c:pt>
                <c:pt idx="29">
                  <c:v>Hudiksvall</c:v>
                </c:pt>
                <c:pt idx="30">
                  <c:v>Torsby</c:v>
                </c:pt>
                <c:pt idx="31">
                  <c:v>Bollnäs </c:v>
                </c:pt>
                <c:pt idx="32">
                  <c:v>Arvika </c:v>
                </c:pt>
                <c:pt idx="33">
                  <c:v>Lindesberg</c:v>
                </c:pt>
              </c:strCache>
            </c:strRef>
          </c:cat>
          <c:val>
            <c:numRef>
              <c:f>Blad1!$B$2:$B$35</c:f>
              <c:numCache>
                <c:formatCode>General</c:formatCode>
                <c:ptCount val="34"/>
                <c:pt idx="0">
                  <c:v>3</c:v>
                </c:pt>
                <c:pt idx="1">
                  <c:v>14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3</c:v>
                </c:pt>
                <c:pt idx="7">
                  <c:v>4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4</c:v>
                </c:pt>
                <c:pt idx="14">
                  <c:v>2</c:v>
                </c:pt>
                <c:pt idx="16">
                  <c:v>1</c:v>
                </c:pt>
                <c:pt idx="17">
                  <c:v>1</c:v>
                </c:pt>
                <c:pt idx="19">
                  <c:v>2</c:v>
                </c:pt>
                <c:pt idx="20">
                  <c:v>3</c:v>
                </c:pt>
                <c:pt idx="22">
                  <c:v>1</c:v>
                </c:pt>
                <c:pt idx="24">
                  <c:v>7</c:v>
                </c:pt>
                <c:pt idx="25">
                  <c:v>2</c:v>
                </c:pt>
                <c:pt idx="26">
                  <c:v>9</c:v>
                </c:pt>
                <c:pt idx="27">
                  <c:v>2</c:v>
                </c:pt>
                <c:pt idx="31">
                  <c:v>1</c:v>
                </c:pt>
                <c:pt idx="3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31-428B-AB77-6C67B83559C8}"/>
            </c:ext>
          </c:extLst>
        </c:ser>
        <c:ser>
          <c:idx val="2"/>
          <c:order val="2"/>
          <c:tx>
            <c:strRef>
              <c:f>Blad1!$C$1</c:f>
              <c:strCache>
                <c:ptCount val="1"/>
                <c:pt idx="0">
                  <c:v>Förfrågan DCD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Blad1!$A$2:$A$35</c:f>
              <c:strCache>
                <c:ptCount val="34"/>
                <c:pt idx="0">
                  <c:v>NKS Biva+Neo </c:v>
                </c:pt>
                <c:pt idx="1">
                  <c:v>NKS-E4/E5</c:v>
                </c:pt>
                <c:pt idx="2">
                  <c:v>NKS/ThIVA</c:v>
                </c:pt>
                <c:pt idx="3">
                  <c:v>NKS/ECMO</c:v>
                </c:pt>
                <c:pt idx="4">
                  <c:v>KS/Huddinge</c:v>
                </c:pt>
                <c:pt idx="5">
                  <c:v>SöS/MIVA</c:v>
                </c:pt>
                <c:pt idx="6">
                  <c:v>SöS/IVA</c:v>
                </c:pt>
                <c:pt idx="7">
                  <c:v>S:t Göran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  <c:pt idx="12">
                  <c:v>Annan avd utanför IVA</c:v>
                </c:pt>
                <c:pt idx="14">
                  <c:v>AS/NIVA</c:v>
                </c:pt>
                <c:pt idx="15">
                  <c:v>AS/CIVA</c:v>
                </c:pt>
                <c:pt idx="16">
                  <c:v>AS/ThIVA</c:v>
                </c:pt>
                <c:pt idx="17">
                  <c:v>AS/Biva/Neo </c:v>
                </c:pt>
                <c:pt idx="18">
                  <c:v>AS/Briva  </c:v>
                </c:pt>
                <c:pt idx="19">
                  <c:v>Västerås</c:v>
                </c:pt>
                <c:pt idx="20">
                  <c:v>Örebro Civa </c:v>
                </c:pt>
                <c:pt idx="21">
                  <c:v>Örebro Thiva </c:v>
                </c:pt>
                <c:pt idx="22">
                  <c:v>Eskilstuna</c:v>
                </c:pt>
                <c:pt idx="23">
                  <c:v>Nyköping</c:v>
                </c:pt>
                <c:pt idx="24">
                  <c:v>Karlstad</c:v>
                </c:pt>
                <c:pt idx="25">
                  <c:v>Karlskoga</c:v>
                </c:pt>
                <c:pt idx="26">
                  <c:v>Falun</c:v>
                </c:pt>
                <c:pt idx="27">
                  <c:v>Mora</c:v>
                </c:pt>
                <c:pt idx="28">
                  <c:v>Gävle</c:v>
                </c:pt>
                <c:pt idx="29">
                  <c:v>Hudiksvall</c:v>
                </c:pt>
                <c:pt idx="30">
                  <c:v>Torsby</c:v>
                </c:pt>
                <c:pt idx="31">
                  <c:v>Bollnäs </c:v>
                </c:pt>
                <c:pt idx="32">
                  <c:v>Arvika </c:v>
                </c:pt>
                <c:pt idx="33">
                  <c:v>Lindesberg</c:v>
                </c:pt>
              </c:strCache>
            </c:strRef>
          </c:cat>
          <c:val>
            <c:numRef>
              <c:f>Blad1!$C$2:$C$35</c:f>
              <c:numCache>
                <c:formatCode>General</c:formatCode>
                <c:ptCount val="34"/>
                <c:pt idx="1">
                  <c:v>17</c:v>
                </c:pt>
                <c:pt idx="2">
                  <c:v>6</c:v>
                </c:pt>
                <c:pt idx="3">
                  <c:v>1</c:v>
                </c:pt>
                <c:pt idx="4">
                  <c:v>9</c:v>
                </c:pt>
                <c:pt idx="5">
                  <c:v>9</c:v>
                </c:pt>
                <c:pt idx="6">
                  <c:v>9</c:v>
                </c:pt>
                <c:pt idx="7">
                  <c:v>7</c:v>
                </c:pt>
                <c:pt idx="8">
                  <c:v>8</c:v>
                </c:pt>
                <c:pt idx="9">
                  <c:v>4</c:v>
                </c:pt>
                <c:pt idx="10">
                  <c:v>5</c:v>
                </c:pt>
                <c:pt idx="11">
                  <c:v>4</c:v>
                </c:pt>
                <c:pt idx="14">
                  <c:v>1</c:v>
                </c:pt>
                <c:pt idx="15">
                  <c:v>4</c:v>
                </c:pt>
                <c:pt idx="16">
                  <c:v>2</c:v>
                </c:pt>
                <c:pt idx="17">
                  <c:v>1</c:v>
                </c:pt>
                <c:pt idx="19">
                  <c:v>9</c:v>
                </c:pt>
                <c:pt idx="20">
                  <c:v>3</c:v>
                </c:pt>
                <c:pt idx="21">
                  <c:v>2</c:v>
                </c:pt>
                <c:pt idx="22">
                  <c:v>2</c:v>
                </c:pt>
                <c:pt idx="23">
                  <c:v>1</c:v>
                </c:pt>
                <c:pt idx="24">
                  <c:v>6</c:v>
                </c:pt>
                <c:pt idx="26">
                  <c:v>5</c:v>
                </c:pt>
                <c:pt idx="28">
                  <c:v>3</c:v>
                </c:pt>
                <c:pt idx="29">
                  <c:v>2</c:v>
                </c:pt>
                <c:pt idx="3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B31-428B-AB77-6C67B83559C8}"/>
            </c:ext>
          </c:extLst>
        </c:ser>
        <c:ser>
          <c:idx val="3"/>
          <c:order val="3"/>
          <c:tx>
            <c:strRef>
              <c:f>Blad1!$D$1</c:f>
              <c:strCache>
                <c:ptCount val="1"/>
                <c:pt idx="0">
                  <c:v>Förfrågan DBD &amp; DCD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Blad1!$A$2:$A$35</c:f>
              <c:strCache>
                <c:ptCount val="34"/>
                <c:pt idx="0">
                  <c:v>NKS Biva+Neo </c:v>
                </c:pt>
                <c:pt idx="1">
                  <c:v>NKS-E4/E5</c:v>
                </c:pt>
                <c:pt idx="2">
                  <c:v>NKS/ThIVA</c:v>
                </c:pt>
                <c:pt idx="3">
                  <c:v>NKS/ECMO</c:v>
                </c:pt>
                <c:pt idx="4">
                  <c:v>KS/Huddinge</c:v>
                </c:pt>
                <c:pt idx="5">
                  <c:v>SöS/MIVA</c:v>
                </c:pt>
                <c:pt idx="6">
                  <c:v>SöS/IVA</c:v>
                </c:pt>
                <c:pt idx="7">
                  <c:v>S:t Göran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  <c:pt idx="12">
                  <c:v>Annan avd utanför IVA</c:v>
                </c:pt>
                <c:pt idx="14">
                  <c:v>AS/NIVA</c:v>
                </c:pt>
                <c:pt idx="15">
                  <c:v>AS/CIVA</c:v>
                </c:pt>
                <c:pt idx="16">
                  <c:v>AS/ThIVA</c:v>
                </c:pt>
                <c:pt idx="17">
                  <c:v>AS/Biva/Neo </c:v>
                </c:pt>
                <c:pt idx="18">
                  <c:v>AS/Briva  </c:v>
                </c:pt>
                <c:pt idx="19">
                  <c:v>Västerås</c:v>
                </c:pt>
                <c:pt idx="20">
                  <c:v>Örebro Civa </c:v>
                </c:pt>
                <c:pt idx="21">
                  <c:v>Örebro Thiva </c:v>
                </c:pt>
                <c:pt idx="22">
                  <c:v>Eskilstuna</c:v>
                </c:pt>
                <c:pt idx="23">
                  <c:v>Nyköping</c:v>
                </c:pt>
                <c:pt idx="24">
                  <c:v>Karlstad</c:v>
                </c:pt>
                <c:pt idx="25">
                  <c:v>Karlskoga</c:v>
                </c:pt>
                <c:pt idx="26">
                  <c:v>Falun</c:v>
                </c:pt>
                <c:pt idx="27">
                  <c:v>Mora</c:v>
                </c:pt>
                <c:pt idx="28">
                  <c:v>Gävle</c:v>
                </c:pt>
                <c:pt idx="29">
                  <c:v>Hudiksvall</c:v>
                </c:pt>
                <c:pt idx="30">
                  <c:v>Torsby</c:v>
                </c:pt>
                <c:pt idx="31">
                  <c:v>Bollnäs </c:v>
                </c:pt>
                <c:pt idx="32">
                  <c:v>Arvika </c:v>
                </c:pt>
                <c:pt idx="33">
                  <c:v>Lindesberg</c:v>
                </c:pt>
              </c:strCache>
            </c:strRef>
          </c:cat>
          <c:val>
            <c:numRef>
              <c:f>Blad1!$D$2:$D$35</c:f>
              <c:numCache>
                <c:formatCode>General</c:formatCode>
                <c:ptCount val="34"/>
                <c:pt idx="1">
                  <c:v>9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4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9">
                  <c:v>4</c:v>
                </c:pt>
                <c:pt idx="20">
                  <c:v>4</c:v>
                </c:pt>
                <c:pt idx="22">
                  <c:v>2</c:v>
                </c:pt>
                <c:pt idx="24">
                  <c:v>3</c:v>
                </c:pt>
                <c:pt idx="26">
                  <c:v>2</c:v>
                </c:pt>
                <c:pt idx="27">
                  <c:v>1</c:v>
                </c:pt>
                <c:pt idx="28">
                  <c:v>1</c:v>
                </c:pt>
                <c:pt idx="29">
                  <c:v>3</c:v>
                </c:pt>
                <c:pt idx="3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31-428B-AB77-6C67B83559C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38632024"/>
        <c:axId val="538632680"/>
      </c:barChart>
      <c:catAx>
        <c:axId val="538632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8632680"/>
        <c:crosses val="autoZero"/>
        <c:auto val="1"/>
        <c:lblAlgn val="ctr"/>
        <c:lblOffset val="100"/>
        <c:noMultiLvlLbl val="0"/>
      </c:catAx>
      <c:valAx>
        <c:axId val="538632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8632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layout>
        <c:manualLayout>
          <c:xMode val="edge"/>
          <c:yMode val="edge"/>
          <c:x val="0.2421555225846137"/>
          <c:y val="1.5808269343035711E-2"/>
          <c:w val="0.47872195173197962"/>
          <c:h val="5.3916571339898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833152353543571E-2"/>
          <c:y val="0.12190870945902157"/>
          <c:w val="0.94742218648249688"/>
          <c:h val="0.80306241436542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Blad1!$D$2:$D$6</c:f>
              <c:numCache>
                <c:formatCode>0</c:formatCode>
                <c:ptCount val="5"/>
                <c:pt idx="0">
                  <c:v>18.3</c:v>
                </c:pt>
                <c:pt idx="1">
                  <c:v>16.7</c:v>
                </c:pt>
                <c:pt idx="2">
                  <c:v>22.1</c:v>
                </c:pt>
                <c:pt idx="3">
                  <c:v>14.7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F3-4681-885F-A26816E2F929}"/>
            </c:ext>
          </c:extLst>
        </c:ser>
        <c:ser>
          <c:idx val="1"/>
          <c:order val="1"/>
          <c:tx>
            <c:strRef>
              <c:f>Blad1!$E$1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Blad1!$E$2:$E$6</c:f>
              <c:numCache>
                <c:formatCode>0</c:formatCode>
                <c:ptCount val="5"/>
                <c:pt idx="0">
                  <c:v>21</c:v>
                </c:pt>
                <c:pt idx="1">
                  <c:v>18</c:v>
                </c:pt>
                <c:pt idx="2">
                  <c:v>15</c:v>
                </c:pt>
                <c:pt idx="3">
                  <c:v>13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F3-4681-885F-A26816E2F929}"/>
            </c:ext>
          </c:extLst>
        </c:ser>
        <c:ser>
          <c:idx val="2"/>
          <c:order val="2"/>
          <c:tx>
            <c:strRef>
              <c:f>Blad1!$F$1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Blad1!$F$2:$F$6</c:f>
              <c:numCache>
                <c:formatCode>General</c:formatCode>
                <c:ptCount val="5"/>
                <c:pt idx="0">
                  <c:v>19</c:v>
                </c:pt>
                <c:pt idx="1">
                  <c:v>14</c:v>
                </c:pt>
                <c:pt idx="2">
                  <c:v>18</c:v>
                </c:pt>
                <c:pt idx="3">
                  <c:v>23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F3-4681-885F-A26816E2F929}"/>
            </c:ext>
          </c:extLst>
        </c:ser>
        <c:ser>
          <c:idx val="3"/>
          <c:order val="3"/>
          <c:tx>
            <c:strRef>
              <c:f>Blad1!$G$1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Blad1!$G$2:$G$6</c:f>
              <c:numCache>
                <c:formatCode>General</c:formatCode>
                <c:ptCount val="5"/>
                <c:pt idx="0">
                  <c:v>18</c:v>
                </c:pt>
                <c:pt idx="1">
                  <c:v>20</c:v>
                </c:pt>
                <c:pt idx="2">
                  <c:v>20</c:v>
                </c:pt>
                <c:pt idx="3">
                  <c:v>21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F3-4681-885F-A26816E2F929}"/>
            </c:ext>
          </c:extLst>
        </c:ser>
        <c:ser>
          <c:idx val="4"/>
          <c:order val="4"/>
          <c:tx>
            <c:strRef>
              <c:f>Blad1!$H$1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Blad1!$H$2:$H$6</c:f>
              <c:numCache>
                <c:formatCode>General</c:formatCode>
                <c:ptCount val="5"/>
                <c:pt idx="0">
                  <c:v>28</c:v>
                </c:pt>
                <c:pt idx="1">
                  <c:v>26</c:v>
                </c:pt>
                <c:pt idx="2">
                  <c:v>25</c:v>
                </c:pt>
                <c:pt idx="3">
                  <c:v>16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A3-47D9-83FC-EADBCA451B6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53503392"/>
        <c:axId val="353507328"/>
      </c:barChart>
      <c:catAx>
        <c:axId val="35350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7328"/>
        <c:crosses val="autoZero"/>
        <c:auto val="1"/>
        <c:lblAlgn val="ctr"/>
        <c:lblOffset val="100"/>
        <c:noMultiLvlLbl val="0"/>
      </c:catAx>
      <c:valAx>
        <c:axId val="353507328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552284225341401E-2"/>
          <c:y val="0.12365042911883323"/>
          <c:w val="0.94707388886780186"/>
          <c:h val="0.746425908831638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28</c:v>
                </c:pt>
                <c:pt idx="1">
                  <c:v>17</c:v>
                </c:pt>
                <c:pt idx="2">
                  <c:v>24</c:v>
                </c:pt>
                <c:pt idx="3">
                  <c:v>17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F3-4681-885F-A26816E2F929}"/>
            </c:ext>
          </c:extLst>
        </c:ser>
        <c:ser>
          <c:idx val="1"/>
          <c:order val="1"/>
          <c:tx>
            <c:strRef>
              <c:f>Blad1!$E$1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27</c:v>
                </c:pt>
                <c:pt idx="1">
                  <c:v>18</c:v>
                </c:pt>
                <c:pt idx="2">
                  <c:v>15</c:v>
                </c:pt>
                <c:pt idx="3">
                  <c:v>14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F3-4681-885F-A26816E2F929}"/>
            </c:ext>
          </c:extLst>
        </c:ser>
        <c:ser>
          <c:idx val="2"/>
          <c:order val="2"/>
          <c:tx>
            <c:strRef>
              <c:f>Blad1!$F$1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Blad1!$F$2:$F$6</c:f>
              <c:numCache>
                <c:formatCode>General</c:formatCode>
                <c:ptCount val="5"/>
                <c:pt idx="0">
                  <c:v>30</c:v>
                </c:pt>
                <c:pt idx="1">
                  <c:v>14</c:v>
                </c:pt>
                <c:pt idx="2">
                  <c:v>19</c:v>
                </c:pt>
                <c:pt idx="3">
                  <c:v>25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F3-4681-885F-A26816E2F929}"/>
            </c:ext>
          </c:extLst>
        </c:ser>
        <c:ser>
          <c:idx val="3"/>
          <c:order val="3"/>
          <c:tx>
            <c:strRef>
              <c:f>Blad1!$G$1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Blad1!$G$2:$G$6</c:f>
              <c:numCache>
                <c:formatCode>General</c:formatCode>
                <c:ptCount val="5"/>
                <c:pt idx="0">
                  <c:v>26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F3-4681-885F-A26816E2F929}"/>
            </c:ext>
          </c:extLst>
        </c:ser>
        <c:ser>
          <c:idx val="4"/>
          <c:order val="4"/>
          <c:tx>
            <c:strRef>
              <c:f>Blad1!$H$1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Blad1!$H$2:$H$6</c:f>
              <c:numCache>
                <c:formatCode>General</c:formatCode>
                <c:ptCount val="5"/>
                <c:pt idx="0">
                  <c:v>41</c:v>
                </c:pt>
                <c:pt idx="1">
                  <c:v>27</c:v>
                </c:pt>
                <c:pt idx="2">
                  <c:v>26</c:v>
                </c:pt>
                <c:pt idx="3">
                  <c:v>18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5D-4757-AAB2-DD38BB01013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353503392"/>
        <c:axId val="353507328"/>
      </c:barChart>
      <c:catAx>
        <c:axId val="353503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7328"/>
        <c:crosses val="autoZero"/>
        <c:auto val="1"/>
        <c:lblAlgn val="ctr"/>
        <c:lblOffset val="100"/>
        <c:noMultiLvlLbl val="0"/>
      </c:catAx>
      <c:valAx>
        <c:axId val="353507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339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306502545620743E-2"/>
          <c:y val="0.16708935947190437"/>
          <c:w val="0.84842995169082125"/>
          <c:h val="0.66217356592386067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Försäljning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1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1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F784-4394-954C-798C7E673A4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2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2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D999-49C1-A136-0ED4CFDA113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3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3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5-F784-4394-954C-798C7E673A4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4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4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2-D999-49C1-A136-0ED4CFDA1135}"/>
              </c:ext>
            </c:extLst>
          </c:dPt>
          <c:dLbls>
            <c:dLbl>
              <c:idx val="2"/>
              <c:layout>
                <c:manualLayout>
                  <c:x val="7.509376545323139E-2"/>
                  <c:y val="9.121906870944065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84-4394-954C-798C7E673A4B}"/>
                </c:ext>
              </c:extLst>
            </c:dLbl>
            <c:dLbl>
              <c:idx val="3"/>
              <c:layout>
                <c:manualLayout>
                  <c:x val="2.6704420099661456E-2"/>
                  <c:y val="0.1330434454873420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999-49C1-A136-0ED4CFDA1135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Blad1!$A$2:$A$5</c:f>
              <c:strCache>
                <c:ptCount val="4"/>
                <c:pt idx="0">
                  <c:v>O</c:v>
                </c:pt>
                <c:pt idx="1">
                  <c:v>A</c:v>
                </c:pt>
                <c:pt idx="2">
                  <c:v>B</c:v>
                </c:pt>
                <c:pt idx="3">
                  <c:v>AB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452</c:v>
                </c:pt>
                <c:pt idx="1">
                  <c:v>487</c:v>
                </c:pt>
                <c:pt idx="2">
                  <c:v>138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99-49C1-A136-0ED4CFDA113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337693472835032"/>
          <c:y val="0.88759449442829164"/>
          <c:w val="0.25450687942019051"/>
          <c:h val="8.79720977825473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785024154589375E-2"/>
          <c:y val="0.17659809465502335"/>
          <c:w val="0.84842995169082125"/>
          <c:h val="0.66217356592386067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Försäljning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1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1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1675-48DE-BAB8-50C1A955DCF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2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2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D999-49C1-A136-0ED4CFDA113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3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3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5-1675-48DE-BAB8-50C1A955DCF8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4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4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2-D999-49C1-A136-0ED4CFDA1135}"/>
              </c:ext>
            </c:extLst>
          </c:dPt>
          <c:dLbls>
            <c:dLbl>
              <c:idx val="0"/>
              <c:layout>
                <c:manualLayout>
                  <c:x val="-0.16324156491308162"/>
                  <c:y val="-0.16049959805466732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
</a:t>
                    </a:r>
                    <a:fld id="{4041A282-9D72-499D-9883-F179A9909F58}" type="PERCENTAGE">
                      <a:rPr lang="en-US" baseline="0"/>
                      <a:pPr/>
                      <a:t>[PROCENT]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675-48DE-BAB8-50C1A955DCF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aseline="0"/>
                      <a:t>
</a:t>
                    </a:r>
                    <a:fld id="{9417792E-45F3-4F77-BC26-9A2D0256519D}" type="PERCENTAGE">
                      <a:rPr lang="en-US" baseline="0"/>
                      <a:pPr/>
                      <a:t>[PROCENT]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999-49C1-A136-0ED4CFDA1135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Blad1!$A$2:$A$3</c:f>
              <c:strCache>
                <c:ptCount val="2"/>
                <c:pt idx="0">
                  <c:v>Män</c:v>
                </c:pt>
                <c:pt idx="1">
                  <c:v>Kvinnor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599</c:v>
                </c:pt>
                <c:pt idx="1">
                  <c:v>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99-49C1-A136-0ED4CFDA113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Blad1!$A$2:$A$11</c:f>
              <c:strCache>
                <c:ptCount val="10"/>
                <c:pt idx="0">
                  <c:v>0-10 år</c:v>
                </c:pt>
                <c:pt idx="1">
                  <c:v>11-20 år</c:v>
                </c:pt>
                <c:pt idx="2">
                  <c:v>21-30 år</c:v>
                </c:pt>
                <c:pt idx="3">
                  <c:v>31-40 år</c:v>
                </c:pt>
                <c:pt idx="4">
                  <c:v>41-50 år</c:v>
                </c:pt>
                <c:pt idx="5">
                  <c:v>51-60 år</c:v>
                </c:pt>
                <c:pt idx="6">
                  <c:v>61-70 år</c:v>
                </c:pt>
                <c:pt idx="7">
                  <c:v>71-80 år</c:v>
                </c:pt>
                <c:pt idx="8">
                  <c:v>81-90 år</c:v>
                </c:pt>
                <c:pt idx="9">
                  <c:v>&gt; 90 år</c:v>
                </c:pt>
              </c:strCache>
            </c:strRef>
          </c:cat>
          <c:val>
            <c:numRef>
              <c:f>Blad1!$B$2:$B$11</c:f>
              <c:numCache>
                <c:formatCode>General</c:formatCode>
                <c:ptCount val="10"/>
                <c:pt idx="0">
                  <c:v>48</c:v>
                </c:pt>
                <c:pt idx="1">
                  <c:v>131</c:v>
                </c:pt>
                <c:pt idx="2">
                  <c:v>153</c:v>
                </c:pt>
                <c:pt idx="3">
                  <c:v>218</c:v>
                </c:pt>
                <c:pt idx="4">
                  <c:v>384</c:v>
                </c:pt>
                <c:pt idx="5">
                  <c:v>518</c:v>
                </c:pt>
                <c:pt idx="6">
                  <c:v>559</c:v>
                </c:pt>
                <c:pt idx="7">
                  <c:v>295</c:v>
                </c:pt>
                <c:pt idx="8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F6-4E88-81F0-6B9CC0340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7"/>
        <c:axId val="379773840"/>
        <c:axId val="379771872"/>
      </c:barChart>
      <c:catAx>
        <c:axId val="379773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9771872"/>
        <c:crosses val="autoZero"/>
        <c:auto val="1"/>
        <c:lblAlgn val="ctr"/>
        <c:lblOffset val="100"/>
        <c:noMultiLvlLbl val="0"/>
      </c:catAx>
      <c:valAx>
        <c:axId val="379771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9773840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05649281293534E-2"/>
          <c:y val="4.3195327605245665E-2"/>
          <c:w val="0.96294350718706467"/>
          <c:h val="0.72925926898471327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Medelålder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Blad1!$A$7:$A$30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Blad1!$B$7:$B$30</c:f>
              <c:numCache>
                <c:formatCode>General</c:formatCode>
                <c:ptCount val="24"/>
                <c:pt idx="0">
                  <c:v>46</c:v>
                </c:pt>
                <c:pt idx="1">
                  <c:v>53</c:v>
                </c:pt>
                <c:pt idx="2">
                  <c:v>49</c:v>
                </c:pt>
                <c:pt idx="3">
                  <c:v>52</c:v>
                </c:pt>
                <c:pt idx="4">
                  <c:v>49</c:v>
                </c:pt>
                <c:pt idx="5">
                  <c:v>56</c:v>
                </c:pt>
                <c:pt idx="6">
                  <c:v>53</c:v>
                </c:pt>
                <c:pt idx="7">
                  <c:v>52</c:v>
                </c:pt>
                <c:pt idx="8">
                  <c:v>53</c:v>
                </c:pt>
                <c:pt idx="9">
                  <c:v>52</c:v>
                </c:pt>
                <c:pt idx="10">
                  <c:v>48</c:v>
                </c:pt>
                <c:pt idx="11">
                  <c:v>54</c:v>
                </c:pt>
                <c:pt idx="12">
                  <c:v>55</c:v>
                </c:pt>
                <c:pt idx="13">
                  <c:v>53</c:v>
                </c:pt>
                <c:pt idx="14">
                  <c:v>53</c:v>
                </c:pt>
                <c:pt idx="15">
                  <c:v>55</c:v>
                </c:pt>
                <c:pt idx="16">
                  <c:v>57</c:v>
                </c:pt>
                <c:pt idx="17">
                  <c:v>55</c:v>
                </c:pt>
                <c:pt idx="18">
                  <c:v>57</c:v>
                </c:pt>
                <c:pt idx="19">
                  <c:v>56</c:v>
                </c:pt>
                <c:pt idx="20">
                  <c:v>57</c:v>
                </c:pt>
                <c:pt idx="21">
                  <c:v>57</c:v>
                </c:pt>
                <c:pt idx="22">
                  <c:v>58</c:v>
                </c:pt>
                <c:pt idx="23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C4-4D47-ABB2-A20328CCBD5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Medianålder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Blad1!$A$7:$A$30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Blad1!$C$7:$C$30</c:f>
              <c:numCache>
                <c:formatCode>General</c:formatCode>
                <c:ptCount val="24"/>
                <c:pt idx="0">
                  <c:v>48</c:v>
                </c:pt>
                <c:pt idx="1">
                  <c:v>53</c:v>
                </c:pt>
                <c:pt idx="2">
                  <c:v>57</c:v>
                </c:pt>
                <c:pt idx="3">
                  <c:v>53</c:v>
                </c:pt>
                <c:pt idx="4">
                  <c:v>52</c:v>
                </c:pt>
                <c:pt idx="5">
                  <c:v>59</c:v>
                </c:pt>
                <c:pt idx="6">
                  <c:v>55</c:v>
                </c:pt>
                <c:pt idx="7">
                  <c:v>56</c:v>
                </c:pt>
                <c:pt idx="8">
                  <c:v>58</c:v>
                </c:pt>
                <c:pt idx="9">
                  <c:v>55</c:v>
                </c:pt>
                <c:pt idx="10">
                  <c:v>53</c:v>
                </c:pt>
                <c:pt idx="11">
                  <c:v>58</c:v>
                </c:pt>
                <c:pt idx="12">
                  <c:v>59</c:v>
                </c:pt>
                <c:pt idx="13">
                  <c:v>54</c:v>
                </c:pt>
                <c:pt idx="14">
                  <c:v>57</c:v>
                </c:pt>
                <c:pt idx="15">
                  <c:v>59</c:v>
                </c:pt>
                <c:pt idx="16">
                  <c:v>59</c:v>
                </c:pt>
                <c:pt idx="17">
                  <c:v>62</c:v>
                </c:pt>
                <c:pt idx="18">
                  <c:v>63</c:v>
                </c:pt>
                <c:pt idx="19">
                  <c:v>61</c:v>
                </c:pt>
                <c:pt idx="20">
                  <c:v>59</c:v>
                </c:pt>
                <c:pt idx="21">
                  <c:v>63</c:v>
                </c:pt>
                <c:pt idx="22">
                  <c:v>62</c:v>
                </c:pt>
                <c:pt idx="23">
                  <c:v>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EC4-4D47-ABB2-A20328CCBD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3285368"/>
        <c:axId val="353294552"/>
      </c:lineChart>
      <c:catAx>
        <c:axId val="353285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294552"/>
        <c:crosses val="autoZero"/>
        <c:auto val="1"/>
        <c:lblAlgn val="ctr"/>
        <c:lblOffset val="100"/>
        <c:noMultiLvlLbl val="0"/>
      </c:catAx>
      <c:valAx>
        <c:axId val="353294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285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611719730685835E-2"/>
          <c:y val="5.3425865791165837E-2"/>
          <c:w val="0.93875212271143804"/>
          <c:h val="0.80306241436542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DCD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Blad1!$A$6:$A$26</c:f>
              <c:numCache>
                <c:formatCode>General</c:formatCode>
                <c:ptCount val="2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</c:numCache>
            </c:numRef>
          </c:cat>
          <c:val>
            <c:numRef>
              <c:f>Blad1!$B$6:$B$26</c:f>
              <c:numCache>
                <c:formatCode>General</c:formatCode>
                <c:ptCount val="21"/>
                <c:pt idx="14">
                  <c:v>9</c:v>
                </c:pt>
                <c:pt idx="15">
                  <c:v>4</c:v>
                </c:pt>
                <c:pt idx="16">
                  <c:v>8</c:v>
                </c:pt>
                <c:pt idx="17">
                  <c:v>19</c:v>
                </c:pt>
                <c:pt idx="18">
                  <c:v>21</c:v>
                </c:pt>
                <c:pt idx="19">
                  <c:v>40</c:v>
                </c:pt>
                <c:pt idx="2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5F-4D58-BB58-7DC2A3F2EF57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Blad1!$A$6:$A$26</c:f>
              <c:numCache>
                <c:formatCode>General</c:formatCode>
                <c:ptCount val="2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</c:numCache>
            </c:numRef>
          </c:cat>
          <c:val>
            <c:numRef>
              <c:f>Blad1!$C$6:$C$26</c:f>
              <c:numCache>
                <c:formatCode>General</c:formatCode>
                <c:ptCount val="21"/>
                <c:pt idx="0">
                  <c:v>61</c:v>
                </c:pt>
                <c:pt idx="1">
                  <c:v>53</c:v>
                </c:pt>
                <c:pt idx="2">
                  <c:v>61</c:v>
                </c:pt>
                <c:pt idx="3">
                  <c:v>52</c:v>
                </c:pt>
                <c:pt idx="4">
                  <c:v>67</c:v>
                </c:pt>
                <c:pt idx="5">
                  <c:v>48</c:v>
                </c:pt>
                <c:pt idx="6">
                  <c:v>52</c:v>
                </c:pt>
                <c:pt idx="7">
                  <c:v>65</c:v>
                </c:pt>
                <c:pt idx="8">
                  <c:v>64</c:v>
                </c:pt>
                <c:pt idx="9">
                  <c:v>60</c:v>
                </c:pt>
                <c:pt idx="10">
                  <c:v>84</c:v>
                </c:pt>
                <c:pt idx="11">
                  <c:v>81</c:v>
                </c:pt>
                <c:pt idx="12">
                  <c:v>90</c:v>
                </c:pt>
                <c:pt idx="13">
                  <c:v>85</c:v>
                </c:pt>
                <c:pt idx="14">
                  <c:v>73</c:v>
                </c:pt>
                <c:pt idx="15">
                  <c:v>75</c:v>
                </c:pt>
                <c:pt idx="16">
                  <c:v>84</c:v>
                </c:pt>
                <c:pt idx="17">
                  <c:v>59</c:v>
                </c:pt>
                <c:pt idx="18">
                  <c:v>66</c:v>
                </c:pt>
                <c:pt idx="19">
                  <c:v>87</c:v>
                </c:pt>
                <c:pt idx="20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5F-4D58-BB58-7DC2A3F2EF57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248316786488649E-3"/>
                      <c:h val="3.5436860420151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18A-4E73-812F-568A99BD77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Blad1!$A$6:$A$26</c:f>
              <c:numCache>
                <c:formatCode>General</c:formatCode>
                <c:ptCount val="2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</c:numCache>
            </c:numRef>
          </c:cat>
          <c:val>
            <c:numRef>
              <c:f>Blad1!$D$6:$D$26</c:f>
              <c:numCache>
                <c:formatCode>General</c:formatCode>
                <c:ptCount val="21"/>
                <c:pt idx="19">
                  <c:v>6</c:v>
                </c:pt>
                <c:pt idx="2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48-461E-8321-1E8D2F863DB6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0948020084445965E-2"/>
                      <c:h val="2.93323194347675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18A-4E73-812F-568A99BD77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Blad1!$A$6:$A$26</c:f>
              <c:numCache>
                <c:formatCode>General</c:formatCode>
                <c:ptCount val="2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</c:numCache>
            </c:numRef>
          </c:cat>
          <c:val>
            <c:numRef>
              <c:f>Blad1!$E$6:$E$26</c:f>
              <c:numCache>
                <c:formatCode>General</c:formatCode>
                <c:ptCount val="21"/>
                <c:pt idx="19">
                  <c:v>3</c:v>
                </c:pt>
                <c:pt idx="2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48-461E-8321-1E8D2F863DB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5349416"/>
        <c:axId val="345346136"/>
      </c:barChart>
      <c:catAx>
        <c:axId val="34534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6136"/>
        <c:crosses val="autoZero"/>
        <c:auto val="1"/>
        <c:lblAlgn val="ctr"/>
        <c:lblOffset val="100"/>
        <c:noMultiLvlLbl val="0"/>
      </c:catAx>
      <c:valAx>
        <c:axId val="345346136"/>
        <c:scaling>
          <c:orientation val="minMax"/>
          <c:max val="14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941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1089358544051637"/>
          <c:y val="4.2771035477226813E-2"/>
          <c:w val="0.44418683684013072"/>
          <c:h val="8.16890293135950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716580299257465E-2"/>
          <c:y val="3.9275325878382852E-2"/>
          <c:w val="0.96409001863897448"/>
          <c:h val="0.80306241436542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70-79 år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Blad1!$B$2:$B$14</c:f>
              <c:numCache>
                <c:formatCode>General</c:formatCode>
                <c:ptCount val="13"/>
                <c:pt idx="0">
                  <c:v>9</c:v>
                </c:pt>
                <c:pt idx="1">
                  <c:v>11</c:v>
                </c:pt>
                <c:pt idx="2">
                  <c:v>9</c:v>
                </c:pt>
                <c:pt idx="3">
                  <c:v>13</c:v>
                </c:pt>
                <c:pt idx="4">
                  <c:v>13</c:v>
                </c:pt>
                <c:pt idx="5">
                  <c:v>15</c:v>
                </c:pt>
                <c:pt idx="6">
                  <c:v>21</c:v>
                </c:pt>
                <c:pt idx="7">
                  <c:v>21</c:v>
                </c:pt>
                <c:pt idx="8">
                  <c:v>18</c:v>
                </c:pt>
                <c:pt idx="9">
                  <c:v>23</c:v>
                </c:pt>
                <c:pt idx="10">
                  <c:v>15</c:v>
                </c:pt>
                <c:pt idx="11">
                  <c:v>20</c:v>
                </c:pt>
                <c:pt idx="1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BC-40FC-960A-6FD2576DAD19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80-89 år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Blad1!$C$2:$C$14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3">
                  <c:v>2</c:v>
                </c:pt>
                <c:pt idx="4">
                  <c:v>6</c:v>
                </c:pt>
                <c:pt idx="5">
                  <c:v>5</c:v>
                </c:pt>
                <c:pt idx="6">
                  <c:v>3</c:v>
                </c:pt>
                <c:pt idx="7">
                  <c:v>2</c:v>
                </c:pt>
                <c:pt idx="8">
                  <c:v>5</c:v>
                </c:pt>
                <c:pt idx="9">
                  <c:v>3</c:v>
                </c:pt>
                <c:pt idx="10">
                  <c:v>5</c:v>
                </c:pt>
                <c:pt idx="11">
                  <c:v>4</c:v>
                </c:pt>
                <c:pt idx="1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BC-40FC-960A-6FD2576DAD19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&gt; 89 år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Blad1!$D$2:$D$14</c:f>
              <c:numCache>
                <c:formatCode>General</c:formatCode>
                <c:ptCount val="13"/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BC-40FC-960A-6FD2576DAD1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51855648"/>
        <c:axId val="351854008"/>
      </c:barChart>
      <c:catAx>
        <c:axId val="35185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1854008"/>
        <c:crosses val="autoZero"/>
        <c:auto val="1"/>
        <c:lblAlgn val="ctr"/>
        <c:lblOffset val="100"/>
        <c:noMultiLvlLbl val="0"/>
      </c:catAx>
      <c:valAx>
        <c:axId val="351854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1855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736068317547265E-2"/>
          <c:y val="2.132079833835018E-2"/>
          <c:w val="0.94089257864506071"/>
          <c:h val="0.80306241436542047"/>
        </c:manualLayout>
      </c:layout>
      <c:lineChart>
        <c:grouping val="standard"/>
        <c:varyColors val="0"/>
        <c:ser>
          <c:idx val="0"/>
          <c:order val="0"/>
          <c:tx>
            <c:strRef>
              <c:f>Blad1!$E$1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Blad1!$E$2:$E$15</c:f>
              <c:numCache>
                <c:formatCode>General</c:formatCode>
                <c:ptCount val="14"/>
                <c:pt idx="0">
                  <c:v>0</c:v>
                </c:pt>
                <c:pt idx="1">
                  <c:v>6</c:v>
                </c:pt>
                <c:pt idx="2">
                  <c:v>21</c:v>
                </c:pt>
                <c:pt idx="3">
                  <c:v>31</c:v>
                </c:pt>
                <c:pt idx="4">
                  <c:v>35</c:v>
                </c:pt>
                <c:pt idx="5">
                  <c:v>39</c:v>
                </c:pt>
                <c:pt idx="6">
                  <c:v>43</c:v>
                </c:pt>
                <c:pt idx="7">
                  <c:v>51</c:v>
                </c:pt>
                <c:pt idx="8">
                  <c:v>64</c:v>
                </c:pt>
                <c:pt idx="9">
                  <c:v>76</c:v>
                </c:pt>
                <c:pt idx="10">
                  <c:v>83</c:v>
                </c:pt>
                <c:pt idx="11">
                  <c:v>85</c:v>
                </c:pt>
                <c:pt idx="12">
                  <c:v>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4D-4422-911A-5E49A4F496E0}"/>
            </c:ext>
          </c:extLst>
        </c:ser>
        <c:ser>
          <c:idx val="1"/>
          <c:order val="1"/>
          <c:tx>
            <c:strRef>
              <c:f>Blad1!$F$1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Blad1!$F$2:$F$15</c:f>
              <c:numCache>
                <c:formatCode>General</c:formatCode>
                <c:ptCount val="14"/>
                <c:pt idx="0">
                  <c:v>0</c:v>
                </c:pt>
                <c:pt idx="1">
                  <c:v>7</c:v>
                </c:pt>
                <c:pt idx="2">
                  <c:v>13</c:v>
                </c:pt>
                <c:pt idx="3">
                  <c:v>22</c:v>
                </c:pt>
                <c:pt idx="4">
                  <c:v>26</c:v>
                </c:pt>
                <c:pt idx="5">
                  <c:v>30</c:v>
                </c:pt>
                <c:pt idx="6">
                  <c:v>36</c:v>
                </c:pt>
                <c:pt idx="7">
                  <c:v>41</c:v>
                </c:pt>
                <c:pt idx="8">
                  <c:v>51</c:v>
                </c:pt>
                <c:pt idx="9">
                  <c:v>58</c:v>
                </c:pt>
                <c:pt idx="10">
                  <c:v>69</c:v>
                </c:pt>
                <c:pt idx="11">
                  <c:v>75</c:v>
                </c:pt>
                <c:pt idx="12">
                  <c:v>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DF-49EE-8310-F67A0A8269ED}"/>
            </c:ext>
          </c:extLst>
        </c:ser>
        <c:ser>
          <c:idx val="2"/>
          <c:order val="2"/>
          <c:tx>
            <c:strRef>
              <c:f>Blad1!$G$1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Blad1!$G$2:$G$15</c:f>
              <c:numCache>
                <c:formatCode>General</c:formatCode>
                <c:ptCount val="14"/>
                <c:pt idx="0">
                  <c:v>0</c:v>
                </c:pt>
                <c:pt idx="1">
                  <c:v>7</c:v>
                </c:pt>
                <c:pt idx="2">
                  <c:v>12</c:v>
                </c:pt>
                <c:pt idx="3">
                  <c:v>20</c:v>
                </c:pt>
                <c:pt idx="4">
                  <c:v>27</c:v>
                </c:pt>
                <c:pt idx="5">
                  <c:v>35</c:v>
                </c:pt>
                <c:pt idx="6">
                  <c:v>45</c:v>
                </c:pt>
                <c:pt idx="7">
                  <c:v>51</c:v>
                </c:pt>
                <c:pt idx="8">
                  <c:v>60</c:v>
                </c:pt>
                <c:pt idx="9">
                  <c:v>66</c:v>
                </c:pt>
                <c:pt idx="10">
                  <c:v>74</c:v>
                </c:pt>
                <c:pt idx="11">
                  <c:v>76</c:v>
                </c:pt>
                <c:pt idx="12">
                  <c:v>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DF-49EE-8310-F67A0A8269ED}"/>
            </c:ext>
          </c:extLst>
        </c:ser>
        <c:ser>
          <c:idx val="3"/>
          <c:order val="3"/>
          <c:tx>
            <c:strRef>
              <c:f>Blad1!$H$1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Blad1!$H$2:$H$15</c:f>
              <c:numCache>
                <c:formatCode>General</c:formatCode>
                <c:ptCount val="14"/>
                <c:pt idx="0">
                  <c:v>0</c:v>
                </c:pt>
                <c:pt idx="1">
                  <c:v>11</c:v>
                </c:pt>
                <c:pt idx="2">
                  <c:v>22</c:v>
                </c:pt>
                <c:pt idx="3">
                  <c:v>32</c:v>
                </c:pt>
                <c:pt idx="4">
                  <c:v>40</c:v>
                </c:pt>
                <c:pt idx="5">
                  <c:v>53</c:v>
                </c:pt>
                <c:pt idx="6">
                  <c:v>66</c:v>
                </c:pt>
                <c:pt idx="7">
                  <c:v>73</c:v>
                </c:pt>
                <c:pt idx="8">
                  <c:v>83</c:v>
                </c:pt>
                <c:pt idx="9">
                  <c:v>92</c:v>
                </c:pt>
                <c:pt idx="10">
                  <c:v>107</c:v>
                </c:pt>
                <c:pt idx="11">
                  <c:v>121</c:v>
                </c:pt>
                <c:pt idx="12">
                  <c:v>127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36-45A2-B71D-7EB5024DB6BD}"/>
            </c:ext>
          </c:extLst>
        </c:ser>
        <c:ser>
          <c:idx val="4"/>
          <c:order val="4"/>
          <c:tx>
            <c:strRef>
              <c:f>Blad1!$I$1</c:f>
              <c:strCache>
                <c:ptCount val="1"/>
                <c:pt idx="0">
                  <c:v>2024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Blad1!$I$2:$I$15</c:f>
              <c:numCache>
                <c:formatCode>General</c:formatCode>
                <c:ptCount val="14"/>
                <c:pt idx="0">
                  <c:v>0</c:v>
                </c:pt>
                <c:pt idx="1">
                  <c:v>10</c:v>
                </c:pt>
                <c:pt idx="2">
                  <c:v>15</c:v>
                </c:pt>
                <c:pt idx="3">
                  <c:v>25</c:v>
                </c:pt>
                <c:pt idx="4">
                  <c:v>32</c:v>
                </c:pt>
                <c:pt idx="5">
                  <c:v>43</c:v>
                </c:pt>
                <c:pt idx="6">
                  <c:v>50</c:v>
                </c:pt>
                <c:pt idx="7">
                  <c:v>57</c:v>
                </c:pt>
                <c:pt idx="8">
                  <c:v>66</c:v>
                </c:pt>
                <c:pt idx="9">
                  <c:v>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B5-4C69-8436-2FE9331064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6334856"/>
        <c:axId val="376335184"/>
      </c:lineChart>
      <c:catAx>
        <c:axId val="37633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5184"/>
        <c:crosses val="autoZero"/>
        <c:auto val="1"/>
        <c:lblAlgn val="ctr"/>
        <c:lblOffset val="100"/>
        <c:noMultiLvlLbl val="0"/>
      </c:catAx>
      <c:valAx>
        <c:axId val="376335184"/>
        <c:scaling>
          <c:orientation val="minMax"/>
          <c:max val="14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4856"/>
        <c:crosses val="autoZero"/>
        <c:crossBetween val="midCat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DBD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Blad1!$A$2:$A$8</c:f>
              <c:strCache>
                <c:ptCount val="7"/>
                <c:pt idx="0">
                  <c:v>Njure </c:v>
                </c:pt>
                <c:pt idx="1">
                  <c:v>Lever </c:v>
                </c:pt>
                <c:pt idx="2">
                  <c:v>Vaskulär Pankreas</c:v>
                </c:pt>
                <c:pt idx="3">
                  <c:v>Pankreas Rudbeck</c:v>
                </c:pt>
                <c:pt idx="4">
                  <c:v>Hjärta </c:v>
                </c:pt>
                <c:pt idx="5">
                  <c:v>Lungor DL</c:v>
                </c:pt>
                <c:pt idx="6">
                  <c:v>Hjärtklaffar </c:v>
                </c:pt>
              </c:strCache>
            </c:strRef>
          </c:cat>
          <c:val>
            <c:numRef>
              <c:f>Blad1!$B$2:$B$8</c:f>
              <c:numCache>
                <c:formatCode>General</c:formatCode>
                <c:ptCount val="7"/>
                <c:pt idx="0">
                  <c:v>85</c:v>
                </c:pt>
                <c:pt idx="1">
                  <c:v>40</c:v>
                </c:pt>
                <c:pt idx="2">
                  <c:v>6</c:v>
                </c:pt>
                <c:pt idx="3">
                  <c:v>10</c:v>
                </c:pt>
                <c:pt idx="4">
                  <c:v>18</c:v>
                </c:pt>
                <c:pt idx="5">
                  <c:v>16</c:v>
                </c:pt>
                <c:pt idx="6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3F-4C7C-A328-2CAEDE8858AF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DCD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Blad1!$A$2:$A$8</c:f>
              <c:strCache>
                <c:ptCount val="7"/>
                <c:pt idx="0">
                  <c:v>Njure </c:v>
                </c:pt>
                <c:pt idx="1">
                  <c:v>Lever </c:v>
                </c:pt>
                <c:pt idx="2">
                  <c:v>Vaskulär Pankreas</c:v>
                </c:pt>
                <c:pt idx="3">
                  <c:v>Pankreas Rudbeck</c:v>
                </c:pt>
                <c:pt idx="4">
                  <c:v>Hjärta </c:v>
                </c:pt>
                <c:pt idx="5">
                  <c:v>Lungor DL</c:v>
                </c:pt>
                <c:pt idx="6">
                  <c:v>Hjärtklaffar </c:v>
                </c:pt>
              </c:strCache>
            </c:strRef>
          </c:cat>
          <c:val>
            <c:numRef>
              <c:f>Blad1!$C$2:$C$8</c:f>
              <c:numCache>
                <c:formatCode>General</c:formatCode>
                <c:ptCount val="7"/>
                <c:pt idx="0">
                  <c:v>46</c:v>
                </c:pt>
                <c:pt idx="1">
                  <c:v>19</c:v>
                </c:pt>
                <c:pt idx="2">
                  <c:v>2</c:v>
                </c:pt>
                <c:pt idx="3">
                  <c:v>7</c:v>
                </c:pt>
                <c:pt idx="5">
                  <c:v>3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3F-4C7C-A328-2CAEDE8858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18784848"/>
        <c:axId val="518778288"/>
      </c:barChart>
      <c:catAx>
        <c:axId val="51878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8778288"/>
        <c:crosses val="autoZero"/>
        <c:auto val="1"/>
        <c:lblAlgn val="ctr"/>
        <c:lblOffset val="100"/>
        <c:noMultiLvlLbl val="0"/>
      </c:catAx>
      <c:valAx>
        <c:axId val="518778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87848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183703994412864E-2"/>
          <c:y val="4.6797097485406003E-2"/>
          <c:w val="0.94348006770892767"/>
          <c:h val="0.80306241436542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DCD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7000"/>
                    <a:satMod val="115000"/>
                    <a:lumMod val="114000"/>
                  </a:schemeClr>
                </a:gs>
                <a:gs pos="60000">
                  <a:schemeClr val="accent6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6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Blad1!$B$2:$B$26</c:f>
              <c:numCache>
                <c:formatCode>General</c:formatCode>
                <c:ptCount val="25"/>
                <c:pt idx="18">
                  <c:v>6</c:v>
                </c:pt>
                <c:pt idx="19">
                  <c:v>2</c:v>
                </c:pt>
                <c:pt idx="20">
                  <c:v>6</c:v>
                </c:pt>
                <c:pt idx="21">
                  <c:v>17</c:v>
                </c:pt>
                <c:pt idx="22">
                  <c:v>12</c:v>
                </c:pt>
                <c:pt idx="23">
                  <c:v>25</c:v>
                </c:pt>
                <c:pt idx="2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5F-4D58-BB58-7DC2A3F2EF57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Blad1!$C$2:$C$26</c:f>
              <c:numCache>
                <c:formatCode>General</c:formatCode>
                <c:ptCount val="25"/>
                <c:pt idx="0">
                  <c:v>23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20</c:v>
                </c:pt>
                <c:pt idx="5">
                  <c:v>14</c:v>
                </c:pt>
                <c:pt idx="6">
                  <c:v>22</c:v>
                </c:pt>
                <c:pt idx="7">
                  <c:v>27</c:v>
                </c:pt>
                <c:pt idx="8">
                  <c:v>32</c:v>
                </c:pt>
                <c:pt idx="9">
                  <c:v>21</c:v>
                </c:pt>
                <c:pt idx="10">
                  <c:v>29</c:v>
                </c:pt>
                <c:pt idx="11">
                  <c:v>29</c:v>
                </c:pt>
                <c:pt idx="12">
                  <c:v>22</c:v>
                </c:pt>
                <c:pt idx="13">
                  <c:v>26</c:v>
                </c:pt>
                <c:pt idx="14">
                  <c:v>41</c:v>
                </c:pt>
                <c:pt idx="15">
                  <c:v>43</c:v>
                </c:pt>
                <c:pt idx="16">
                  <c:v>44</c:v>
                </c:pt>
                <c:pt idx="17">
                  <c:v>46</c:v>
                </c:pt>
                <c:pt idx="18">
                  <c:v>37</c:v>
                </c:pt>
                <c:pt idx="19">
                  <c:v>42</c:v>
                </c:pt>
                <c:pt idx="20">
                  <c:v>46</c:v>
                </c:pt>
                <c:pt idx="21">
                  <c:v>31</c:v>
                </c:pt>
                <c:pt idx="22">
                  <c:v>32</c:v>
                </c:pt>
                <c:pt idx="23">
                  <c:v>44</c:v>
                </c:pt>
                <c:pt idx="2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5F-4D58-BB58-7DC2A3F2EF5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5349416"/>
        <c:axId val="345346136"/>
      </c:barChart>
      <c:catAx>
        <c:axId val="34534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6136"/>
        <c:crosses val="autoZero"/>
        <c:auto val="1"/>
        <c:lblAlgn val="ctr"/>
        <c:lblOffset val="100"/>
        <c:noMultiLvlLbl val="0"/>
      </c:catAx>
      <c:valAx>
        <c:axId val="345346136"/>
        <c:scaling>
          <c:orientation val="minMax"/>
          <c:max val="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941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611719730685835E-2"/>
          <c:y val="5.3425865791165837E-2"/>
          <c:w val="0.94348006770892767"/>
          <c:h val="0.80306241436542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DCD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7000"/>
                    <a:satMod val="115000"/>
                    <a:lumMod val="114000"/>
                  </a:schemeClr>
                </a:gs>
                <a:gs pos="60000">
                  <a:schemeClr val="accent6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6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Blad1!$B$2:$B$26</c:f>
              <c:numCache>
                <c:formatCode>General</c:formatCode>
                <c:ptCount val="25"/>
                <c:pt idx="18">
                  <c:v>3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9</c:v>
                </c:pt>
                <c:pt idx="23">
                  <c:v>15</c:v>
                </c:pt>
                <c:pt idx="2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5F-4D58-BB58-7DC2A3F2EF57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DBD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7000"/>
                    <a:satMod val="115000"/>
                    <a:lumMod val="114000"/>
                  </a:schemeClr>
                </a:gs>
                <a:gs pos="60000">
                  <a:schemeClr val="accent5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5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Blad1!$C$2:$C$26</c:f>
              <c:numCache>
                <c:formatCode>General</c:formatCode>
                <c:ptCount val="25"/>
                <c:pt idx="0">
                  <c:v>26</c:v>
                </c:pt>
                <c:pt idx="1">
                  <c:v>32</c:v>
                </c:pt>
                <c:pt idx="2">
                  <c:v>21</c:v>
                </c:pt>
                <c:pt idx="3">
                  <c:v>31</c:v>
                </c:pt>
                <c:pt idx="4">
                  <c:v>41</c:v>
                </c:pt>
                <c:pt idx="5">
                  <c:v>39</c:v>
                </c:pt>
                <c:pt idx="6">
                  <c:v>39</c:v>
                </c:pt>
                <c:pt idx="7">
                  <c:v>25</c:v>
                </c:pt>
                <c:pt idx="8">
                  <c:v>35</c:v>
                </c:pt>
                <c:pt idx="9">
                  <c:v>27</c:v>
                </c:pt>
                <c:pt idx="10">
                  <c:v>23</c:v>
                </c:pt>
                <c:pt idx="11">
                  <c:v>36</c:v>
                </c:pt>
                <c:pt idx="12">
                  <c:v>42</c:v>
                </c:pt>
                <c:pt idx="13">
                  <c:v>34</c:v>
                </c:pt>
                <c:pt idx="14">
                  <c:v>43</c:v>
                </c:pt>
                <c:pt idx="15">
                  <c:v>38</c:v>
                </c:pt>
                <c:pt idx="16">
                  <c:v>46</c:v>
                </c:pt>
                <c:pt idx="17">
                  <c:v>39</c:v>
                </c:pt>
                <c:pt idx="18">
                  <c:v>36</c:v>
                </c:pt>
                <c:pt idx="19">
                  <c:v>33</c:v>
                </c:pt>
                <c:pt idx="20">
                  <c:v>38</c:v>
                </c:pt>
                <c:pt idx="21">
                  <c:v>28</c:v>
                </c:pt>
                <c:pt idx="22">
                  <c:v>34</c:v>
                </c:pt>
                <c:pt idx="23">
                  <c:v>43</c:v>
                </c:pt>
                <c:pt idx="2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5F-4D58-BB58-7DC2A3F2EF5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5349416"/>
        <c:axId val="345346136"/>
      </c:barChart>
      <c:catAx>
        <c:axId val="34534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6136"/>
        <c:crosses val="autoZero"/>
        <c:auto val="1"/>
        <c:lblAlgn val="ctr"/>
        <c:lblOffset val="100"/>
        <c:noMultiLvlLbl val="0"/>
      </c:catAx>
      <c:valAx>
        <c:axId val="345346136"/>
        <c:scaling>
          <c:orientation val="minMax"/>
          <c:max val="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941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866662767515464"/>
          <c:y val="0.9487043266424231"/>
          <c:w val="9.8927779214881051E-2"/>
          <c:h val="3.13929771691000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325440298223594E-2"/>
          <c:y val="2.6330764512870638E-2"/>
          <c:w val="0.86387523071970274"/>
          <c:h val="0.77918446549036202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Stockholm 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strRef>
              <c:f>Blad1!$A$2:$A$14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Blad1!$B$2:$B$14</c:f>
              <c:numCache>
                <c:formatCode>General</c:formatCode>
                <c:ptCount val="13"/>
                <c:pt idx="0">
                  <c:v>0</c:v>
                </c:pt>
                <c:pt idx="1">
                  <c:v>7</c:v>
                </c:pt>
                <c:pt idx="2">
                  <c:v>10</c:v>
                </c:pt>
                <c:pt idx="3">
                  <c:v>18</c:v>
                </c:pt>
                <c:pt idx="4">
                  <c:v>19</c:v>
                </c:pt>
                <c:pt idx="5">
                  <c:v>21</c:v>
                </c:pt>
                <c:pt idx="6">
                  <c:v>24</c:v>
                </c:pt>
                <c:pt idx="7">
                  <c:v>28</c:v>
                </c:pt>
                <c:pt idx="8">
                  <c:v>33</c:v>
                </c:pt>
                <c:pt idx="9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4D-4422-911A-5E49A4F496E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Uppsala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strRef>
              <c:f>Blad1!$A$2:$A$14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Blad1!$C$2:$C$14</c:f>
              <c:numCache>
                <c:formatCode>General</c:formatCode>
                <c:ptCount val="13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13</c:v>
                </c:pt>
                <c:pt idx="5">
                  <c:v>22</c:v>
                </c:pt>
                <c:pt idx="6">
                  <c:v>26</c:v>
                </c:pt>
                <c:pt idx="7">
                  <c:v>29</c:v>
                </c:pt>
                <c:pt idx="8">
                  <c:v>33</c:v>
                </c:pt>
                <c:pt idx="9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72-4E49-A1EA-0EA5430D36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6334856"/>
        <c:axId val="376335184"/>
      </c:lineChart>
      <c:catAx>
        <c:axId val="376334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5184"/>
        <c:crosses val="autoZero"/>
        <c:auto val="1"/>
        <c:lblAlgn val="ctr"/>
        <c:lblOffset val="100"/>
        <c:noMultiLvlLbl val="0"/>
      </c:catAx>
      <c:valAx>
        <c:axId val="376335184"/>
        <c:scaling>
          <c:orientation val="minMax"/>
          <c:max val="7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4856"/>
        <c:crosses val="autoZero"/>
        <c:crossBetween val="midCat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014901149847516E-2"/>
          <c:y val="2.5178934524022766E-2"/>
          <c:w val="0.91136024649994773"/>
          <c:h val="0.638984331491064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Utilized DBD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7758747359720817E-2"/>
                      <c:h val="1.58897005581085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8AA1-4D98-96D6-7E0A945E697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299574705254593E-2"/>
                      <c:h val="2.62300696848602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AA1-4D98-96D6-7E0A945E6976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785965590076663E-2"/>
                      <c:h val="1.933649026702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8AA1-4D98-96D6-7E0A945E69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Blad1!$B$2:$B$13</c:f>
              <c:numCache>
                <c:formatCode>General</c:formatCode>
                <c:ptCount val="12"/>
                <c:pt idx="0">
                  <c:v>1</c:v>
                </c:pt>
                <c:pt idx="1">
                  <c:v>12</c:v>
                </c:pt>
                <c:pt idx="2">
                  <c:v>2</c:v>
                </c:pt>
                <c:pt idx="3">
                  <c:v>1</c:v>
                </c:pt>
                <c:pt idx="5">
                  <c:v>2</c:v>
                </c:pt>
                <c:pt idx="7">
                  <c:v>1</c:v>
                </c:pt>
                <c:pt idx="8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A1-4D98-96D6-7E0A945E697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Utilized DCD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785965590076663E-2"/>
                      <c:h val="5.38043873561983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8AA1-4D98-96D6-7E0A945E697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326792935610438E-2"/>
                      <c:h val="1.933649026702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AA1-4D98-96D6-7E0A945E6976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299574705254593E-2"/>
                      <c:h val="2.62300696848602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8AA1-4D98-96D6-7E0A945E69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Blad1!$C$2:$C$13</c:f>
              <c:numCache>
                <c:formatCode>General</c:formatCode>
                <c:ptCount val="12"/>
                <c:pt idx="0">
                  <c:v>1</c:v>
                </c:pt>
                <c:pt idx="1">
                  <c:v>8</c:v>
                </c:pt>
                <c:pt idx="4">
                  <c:v>3</c:v>
                </c:pt>
                <c:pt idx="5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AA1-4D98-96D6-7E0A945E6976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Blad1!$D$2:$D$13</c:f>
              <c:numCache>
                <c:formatCode>General</c:formatCode>
                <c:ptCount val="12"/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A1-4D98-96D6-7E0A945E6976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Blad1!$E$2:$E$13</c:f>
              <c:numCache>
                <c:formatCode>General</c:formatCode>
                <c:ptCount val="12"/>
                <c:pt idx="1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4C-4136-99CD-BACBBEB464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2237440"/>
        <c:axId val="782238096"/>
      </c:barChart>
      <c:catAx>
        <c:axId val="78223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82238096"/>
        <c:crossesAt val="0"/>
        <c:auto val="1"/>
        <c:lblAlgn val="ctr"/>
        <c:lblOffset val="100"/>
        <c:noMultiLvlLbl val="0"/>
      </c:catAx>
      <c:valAx>
        <c:axId val="782238096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82237440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colors10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0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3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9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B8E9E-0736-4179-882D-175E3A63E39B}" type="datetimeFigureOut">
              <a:rPr lang="sv-SE" smtClean="0"/>
              <a:t>2024-10-08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54CA0E-3914-48C0-848D-11FBD677D1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4632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EFD0DF-9EFA-460C-AD2D-9B454EC5BC6C}" type="slidenum">
              <a:rPr lang="sv-SE" altLang="sv-SE" smtClean="0"/>
              <a:pPr>
                <a:defRPr/>
              </a:pPr>
              <a:t>4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562723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274259-35D1-4733-9AA3-D39F87C5B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BC10DA3-0DC9-4CD0-806B-916867C75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2FFF08-4E7A-4686-A41E-544CEF59A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854CB71-0C2B-4708-BCA1-EC9B7020CF92}" type="datetime1">
              <a:rPr lang="sv-SE" noProof="1" smtClean="0"/>
              <a:t>2024-10-08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2BFC40B-B52A-4D8D-A231-D429BD01A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2024-09-30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34D98F-4A82-4209-983C-A7804008E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210707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0BA263-812F-47FA-8558-CBA3B30BF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B9FEC35-8EAF-44FB-848B-625BF776E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8B9E64-C758-4173-AEFB-72D3FC0AF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CE3F819-85A2-40E3-93A7-BB1655180681}" type="datetime1">
              <a:rPr lang="sv-SE" noProof="1" smtClean="0"/>
              <a:t>2024-10-08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AAFE3F-932E-4BA2-ACFE-CE1CE5F3D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2024-09-30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8AD467B-9752-43EE-B01E-1E282EF74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422168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4FB272D-022C-44D1-84A1-3F4507AAEA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3924EEB-3637-4F1D-9941-CD8CFB59A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A75B600-9E64-424B-ACFD-E08E234CC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9945F0A-846A-4875-9C59-1C5AB7BBE7DA}" type="datetime1">
              <a:rPr lang="sv-SE" noProof="1" smtClean="0"/>
              <a:t>2024-10-08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7FA218C-5D9C-4295-9BC6-6A58777B8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2024-09-30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A9C93A1-CA59-4B5D-B160-1ACCBC5A0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786983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23E33A-AF24-4893-B059-2829C029F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B86EF89-B229-4EB4-A96F-D79CD225B5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D82A2F-2251-4CC9-8ADF-389B4F97B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DBE5-1170-41BF-A831-37C9315307C5}" type="datetime1">
              <a:rPr lang="sv-SE" smtClean="0"/>
              <a:t>2024-10-08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876B5A0-1312-4133-87B5-A8E7034C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2024-09-30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031E577-22F4-49D1-AD86-4CCCD6696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4967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04C197-DB90-4308-969F-891D3BF7D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02DAF8-5C68-49F3-A8C9-AB9405C85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0B77A7A-C656-4277-A356-9F533A53E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3A1A-367D-4176-9F07-91F9BF39DF20}" type="datetime1">
              <a:rPr lang="sv-SE" smtClean="0"/>
              <a:t>2024-10-08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01A37E-39EA-486A-81C8-5A4C21901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2024-09-30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143AA14-B1E3-45C9-B210-6081F9FB9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8194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B4A6F5-A74A-4C03-9DB9-C398A4031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7158107-C51B-4397-A316-793451225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4F7781-45BE-481F-A79D-1B0DAD259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D018A-00B1-432B-849E-E0E35F09FA79}" type="datetime1">
              <a:rPr lang="sv-SE" smtClean="0"/>
              <a:t>2024-10-08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E3B7F47-0236-4B9D-9DE2-53212386B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2024-09-30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A42359A-CF8A-449C-9398-2516FAD3E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2980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3BB247-EBA4-4537-AE98-3F0EED94A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6BE6C1-BEF5-42F1-888D-98E1273504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A408393-4BBF-49F7-BF44-C36A8D57C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D8E5F6F-DF00-4A3C-9C37-171FFB043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A738-2C8D-4ACE-B3BC-9D0EDCBE33E2}" type="datetime1">
              <a:rPr lang="sv-SE" smtClean="0"/>
              <a:t>2024-10-08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E8FA73-06BE-4399-B593-145FA5BB9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2024-09-30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C901E0C-ACC2-4487-8D2E-7971D0416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1882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79CF74-EEF0-4A0B-A924-8C1822604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0D689A6-51F9-4D98-AC78-5A5E4D0FF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24EA322-245F-44B6-BD97-773E7FD7A4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057A8C7-2874-4124-9799-2AB9818317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1E2D587-0F73-4CA4-A301-56A49F72D4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4EDC2DD-4C4C-4F17-A358-26C332D31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7606-77A5-4B11-B10F-2BEE0C195EE2}" type="datetime1">
              <a:rPr lang="sv-SE" smtClean="0"/>
              <a:t>2024-10-08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243D22D-5677-4EAA-83F3-73B1AEA9D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2024-09-30 OFO Mellansverige 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0CED26A-1836-43BC-B4E5-76FB6FD41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9696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E1C372-477D-4025-BB9F-B4BE427FD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8C67209-B59E-4361-B9E5-9269C3DED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6E39-3F72-48C5-B224-CECD769D495E}" type="datetime1">
              <a:rPr lang="sv-SE" smtClean="0"/>
              <a:t>2024-10-08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2277D95-4372-4929-894C-7510962B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2024-09-30 OFO Mellansverige 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452B4E-91F1-4A8A-8424-FDEEA57BB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83681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2B22A25-7168-44C1-BD28-557F68CF1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0E946-3323-4750-8DF6-911CB64CA39A}" type="datetime1">
              <a:rPr lang="sv-SE" smtClean="0"/>
              <a:t>2024-10-08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7FDD2C9-6606-4E5F-A1FE-2630F1EF3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2024-09-30 OFO Mellansverige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0CA8884-46F1-4789-9976-16DD21545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21553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A68013-934D-4B4E-B02F-182156ABA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304921-F15F-42FD-B442-A26927ABC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8985FAC-B23E-48AD-8E46-9B54D6C33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29A2693-1B35-4EA4-BA32-87E5B4D05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FCEB-CA97-4DA6-BA50-8370F5C98E71}" type="datetime1">
              <a:rPr lang="sv-SE" smtClean="0"/>
              <a:t>2024-10-08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F8E3CCE-10D8-49B8-B80B-55DF7BEE5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2024-09-30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F5453C2-676A-4702-B9F6-2297DBF7B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957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E89405-3F03-41BE-9190-032A12CFB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9DC2BB-6964-4AC9-A20F-638B73658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80C3641-0308-4F9E-9B7A-9730E4949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84F583-4E3F-4756-B440-B3B6EA9060A8}" type="datetime1">
              <a:rPr lang="sv-SE" noProof="1" smtClean="0"/>
              <a:t>2024-10-08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FB22B9-6D51-434C-B4B4-F784B2CA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2024-09-30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A54F4B-3B37-4930-A41C-9820ADC6B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2814330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2DCACB-FC85-4DC8-B9C1-20F02F655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A8D4661-0247-4F04-ADDA-CBFD2DB841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5249A40-5A2E-456B-9131-D61034A4D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E65A2B-8B1A-4920-963C-FD802E74D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7382-AAA2-462F-84F4-27F9B2D7C062}" type="datetime1">
              <a:rPr lang="sv-SE" smtClean="0"/>
              <a:t>2024-10-08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97A3BE-3ACC-4426-89A5-59EAECE98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2024-09-30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2F23A89-8DBF-4E96-849D-AB58F52BC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7052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B30146-E2F6-4789-8C27-1073DA914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6A76F23-751D-47DB-8A00-8A88F6508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06DD022-B611-4718-9EC7-718759EFD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952E5-CD82-4E9E-B979-67ED37D46E5C}" type="datetime1">
              <a:rPr lang="sv-SE" smtClean="0"/>
              <a:t>2024-10-08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EE9EF2-CBDB-41CF-B3E5-3810E748A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2024-09-30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01667BA-CC7E-4FF0-81E1-43DF9E868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48912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E9B6D3E-ED73-4FEE-93F1-F2ABFEEF6F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8FA2F49-6089-450A-AA65-3BDC5A3CB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619945-3BC3-422F-9FF8-331B247DB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9564-3AD0-4AD7-BCE1-B30A529ACF61}" type="datetime1">
              <a:rPr lang="sv-SE" smtClean="0"/>
              <a:t>2024-10-08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E15B19-6568-4A67-9D79-6D9D11C41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2024-09-30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FF864E-C822-4E3D-A094-1364233C0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80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46949E-46E7-4C3F-95C1-EB9E342C3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2443F60-7A06-42D9-80DB-29183B52D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2A3F0AD-2E02-40EF-A596-C1ECCF95A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E257E7F-31C6-450D-BE14-35B32D057343}" type="datetime1">
              <a:rPr lang="sv-SE" noProof="1" smtClean="0"/>
              <a:t>2024-10-08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3B0F81-FE26-47B3-BC90-E8A4DD1D7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2024-09-30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E9E4F00-61AD-4D0A-ABED-2F2A86851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174468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F3E948-C3F3-4DD7-9B04-338A47A1B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A5105C-0184-49C1-9BC2-38A6742531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36409C1-7FF3-4D63-9E86-DEB9095E4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129A214-B899-4FA2-B68D-D50199B96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4BB0187-3FA6-45E4-8713-2B9D2ED40F2D}" type="datetime1">
              <a:rPr lang="sv-SE" noProof="1" smtClean="0"/>
              <a:t>2024-10-08</a:t>
            </a:fld>
            <a:endParaRPr lang="sv-SE" noProof="1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93553CB-CD61-41B2-A757-76BDE229C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2024-09-30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58D3F25-E971-4C18-B535-A6EBE42FA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44508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601137-5032-485C-BC89-D9387F8C0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2DFF157-FBC2-4388-8665-AD6EF2B46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3B9F16D-4524-46C3-924B-8453A1262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C9DFF1D-6D9C-4432-A1D2-C37CFEB357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C81DDA9-95CE-4925-9D4A-324074AAB4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234D717-8DD4-40E8-AE01-8EABFD1EB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BDE2545-15EE-469A-8742-C55264BBC37B}" type="datetime1">
              <a:rPr lang="sv-SE" noProof="1" smtClean="0"/>
              <a:t>2024-10-08</a:t>
            </a:fld>
            <a:endParaRPr lang="sv-SE" noProof="1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4BB4058-1A3E-4219-9179-DCEB598D8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2024-09-30 OFO Mellansverige 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4EB2241-C35F-449F-822E-8284910EF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3968850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C8B34C-15E0-4C39-874F-88FF27F8D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9309BD7-38B1-467D-9263-AB3FECD1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393CD9C-4C02-4A03-8D45-C0EE2B37433C}" type="datetime1">
              <a:rPr lang="sv-SE" noProof="1" smtClean="0"/>
              <a:t>2024-10-08</a:t>
            </a:fld>
            <a:endParaRPr lang="sv-SE" noProof="1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E81BDFC-C8C4-4F12-9802-75208A2ED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2024-09-30 OFO Mellansverige 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5AAB913-1B24-4D82-B1B7-FE23EB3C3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2559506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814DF42-13AA-445B-8555-157C3F43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C686E4B-B512-448A-8476-FA05FF1C3141}" type="datetime1">
              <a:rPr lang="sv-SE" noProof="1" smtClean="0"/>
              <a:t>2024-10-08</a:t>
            </a:fld>
            <a:endParaRPr lang="sv-SE" noProof="1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998BA25-3DB3-4E5D-933C-E0271C832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2024-09-30 OFO Mellansverige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78E1FF5-7E8B-43E9-BCE3-553DEDAD4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170218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8BD275-27B0-49C2-9FA9-5FA0C3BA8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58FCF6F-5AC7-4F26-83E7-FECFC3182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5F86C8A-BFAC-4C1D-BB5A-2B57F68B3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BA4D4FC-4294-41C4-9B2C-B796BE7B4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79653DC-C47C-48D5-81D5-2346B75E677A}" type="datetime1">
              <a:rPr lang="sv-SE" noProof="1" smtClean="0"/>
              <a:t>2024-10-08</a:t>
            </a:fld>
            <a:endParaRPr lang="sv-SE" noProof="1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BE7827B-0901-42BE-85CA-60F8EF7D1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2024-09-30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FD52F81-70AC-4E47-87A3-2DE1A440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349903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D88F71-ACEC-4264-B56D-769B07B5E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0C75E9C-352F-4531-9A1A-80DFA09DF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CD9D130-7833-41C1-9304-5D247761D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88EA9D3-8D83-4593-AEB8-4BFF3C5F5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0B38F3E-22A6-4DD6-B779-976BF4160849}" type="datetime1">
              <a:rPr lang="sv-SE" noProof="1" smtClean="0"/>
              <a:t>2024-10-08</a:t>
            </a:fld>
            <a:endParaRPr lang="sv-SE" noProof="1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AC7AEF0-67A3-49E9-B330-28AAD609B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r>
              <a:rPr lang="sv-SE" noProof="1"/>
              <a:t>2024-09-30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B0CB029-0217-40B0-8ADB-5F6C34231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417976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60A6CA-4E95-4EA0-9825-F67D3E277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0626F9-10B8-4199-A061-7D7AB62FD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0BD95C-2F4A-4C42-AC52-1F29E3256C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DA7F2EB-5C73-401E-AF59-EC34FCFD7A7E}" type="datetime1">
              <a:rPr lang="sv-SE" noProof="1" smtClean="0"/>
              <a:t>2024-10-08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96D637-CF88-42BD-A712-1B0A60AA93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sv-SE" noProof="1"/>
              <a:t>2024-09-30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084DE02-143E-486A-92A4-6A73012FB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913796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3E47543-709C-4025-9640-C573F0318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A93E2B9-12F5-49F0-9CBB-81F714D88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6C3211-C32D-421B-866C-87CC39D380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696B2-4698-43F1-BBFD-E3197DABAE22}" type="datetime1">
              <a:rPr lang="sv-SE" smtClean="0"/>
              <a:t>2024-10-08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114B505-FDF0-4237-B2CD-D5DE14764C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2024-09-30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80462B-D83A-4CE1-9463-08D33AC44A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845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EA925D-5DA1-4244-A770-728559048D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3288" y="321732"/>
            <a:ext cx="9276178" cy="4240743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6600" kern="1200" dirty="0">
                <a:latin typeface="Braggadocio" panose="04030B070D0B02020403" pitchFamily="82" charset="0"/>
              </a:rPr>
              <a:t>OFO </a:t>
            </a:r>
            <a:r>
              <a:rPr lang="en-US" sz="6600" kern="1200" dirty="0" err="1">
                <a:latin typeface="Braggadocio" panose="04030B070D0B02020403" pitchFamily="82" charset="0"/>
              </a:rPr>
              <a:t>Mellansverige</a:t>
            </a:r>
            <a:r>
              <a:rPr lang="en-US" sz="6600" kern="1200" dirty="0">
                <a:latin typeface="Braggadocio" panose="04030B070D0B02020403" pitchFamily="82" charset="0"/>
              </a:rPr>
              <a:t> </a:t>
            </a:r>
            <a:br>
              <a:rPr lang="en-US" sz="6600" kern="1200" dirty="0">
                <a:latin typeface="+mj-lt"/>
                <a:ea typeface="+mj-ea"/>
                <a:cs typeface="+mj-cs"/>
              </a:rPr>
            </a:br>
            <a:r>
              <a:rPr lang="en-US" sz="6600" b="1" kern="1200" dirty="0" err="1">
                <a:latin typeface="+mj-lt"/>
                <a:ea typeface="+mj-ea"/>
                <a:cs typeface="+mj-cs"/>
              </a:rPr>
              <a:t>Statistik</a:t>
            </a:r>
            <a:r>
              <a:rPr lang="en-US" sz="6600" b="1" kern="1200" dirty="0">
                <a:latin typeface="+mj-lt"/>
                <a:ea typeface="+mj-ea"/>
                <a:cs typeface="+mj-cs"/>
              </a:rPr>
              <a:t> 2024 Q3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60EB257-0481-4B7A-A6CA-0B5DBE67C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288" y="4562475"/>
            <a:ext cx="9276178" cy="168799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3600" dirty="0"/>
              <a:t>           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FC2883A-A46C-4284-9FA2-5AC0504E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Graphic 20" descr="Bar chart">
            <a:extLst>
              <a:ext uri="{FF2B5EF4-FFF2-40B4-BE49-F238E27FC236}">
                <a16:creationId xmlns:a16="http://schemas.microsoft.com/office/drawing/2014/main" id="{59CE0A20-ADAB-C9F4-A964-5D331768D9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465195"/>
            <a:ext cx="1097280" cy="1097280"/>
          </a:xfrm>
          <a:prstGeom prst="rect">
            <a:avLst/>
          </a:prstGeom>
        </p:spPr>
      </p:pic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8A9701-9ECD-4ACF-9A11-46B5E8861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 dirty="0"/>
              <a:t>2024-09-30 OFO Mellansverige 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0F015AE-482C-4EF0-B46D-15A0AB2B8B7E}"/>
              </a:ext>
            </a:extLst>
          </p:cNvPr>
          <p:cNvSpPr txBox="1"/>
          <p:nvPr/>
        </p:nvSpPr>
        <p:spPr>
          <a:xfrm>
            <a:off x="8185568" y="2980240"/>
            <a:ext cx="4006432" cy="2780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3721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30526FE7-556E-C4B9-2360-B7B827DC3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sv-SE" sz="3700" dirty="0"/>
              <a:t>Donatorer/sjukhus Region Stockholm-Gotland 2024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E371B35-EDA5-E9EE-AEC8-268ED7C6F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2024-09-30 OFO Mellansverige </a:t>
            </a:r>
          </a:p>
        </p:txBody>
      </p:sp>
      <p:graphicFrame>
        <p:nvGraphicFramePr>
          <p:cNvPr id="7" name="Platshållare för innehåll 11">
            <a:extLst>
              <a:ext uri="{FF2B5EF4-FFF2-40B4-BE49-F238E27FC236}">
                <a16:creationId xmlns:a16="http://schemas.microsoft.com/office/drawing/2014/main" id="{736DAD17-CAC6-4CE2-2779-1FE59636DD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060579"/>
              </p:ext>
            </p:extLst>
          </p:nvPr>
        </p:nvGraphicFramePr>
        <p:xfrm>
          <a:off x="664143" y="1634502"/>
          <a:ext cx="10689657" cy="464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9935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8FC47B91-A173-B4C7-9B9C-EA4ACC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sv-SE" sz="4100"/>
              <a:t>Donatorer/sjukhus Region Mellansverige  2024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E984626-05A5-ED7C-1E87-BB8199E81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2024-09-30 OFO Mellansverige </a:t>
            </a:r>
          </a:p>
        </p:txBody>
      </p:sp>
      <p:graphicFrame>
        <p:nvGraphicFramePr>
          <p:cNvPr id="7" name="Platshållare för innehåll 14">
            <a:extLst>
              <a:ext uri="{FF2B5EF4-FFF2-40B4-BE49-F238E27FC236}">
                <a16:creationId xmlns:a16="http://schemas.microsoft.com/office/drawing/2014/main" id="{CDCB9AE3-D0B9-EFE3-B6EC-9AEF186CC9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762197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5464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D3FA1ACA-B761-4FEC-8A95-D21876263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2391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sv-SE" sz="4400" dirty="0"/>
              <a:t>Donatorer/sjukhus </a:t>
            </a:r>
            <a:r>
              <a:rPr lang="sv-SE" sz="4400" i="1" dirty="0"/>
              <a:t>OFO Mellansverige </a:t>
            </a:r>
            <a:r>
              <a:rPr lang="sv-SE" sz="4400" dirty="0"/>
              <a:t>2024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DC5024CC-4E7D-4207-AA61-55ADF8F223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u="sng" dirty="0"/>
              <a:t>Sjukvårdsregion Stockholm/Gotland</a:t>
            </a:r>
            <a:endParaRPr lang="sv-SE" dirty="0"/>
          </a:p>
        </p:txBody>
      </p:sp>
      <p:graphicFrame>
        <p:nvGraphicFramePr>
          <p:cNvPr id="12" name="Platshållare för innehåll 11">
            <a:extLst>
              <a:ext uri="{FF2B5EF4-FFF2-40B4-BE49-F238E27FC236}">
                <a16:creationId xmlns:a16="http://schemas.microsoft.com/office/drawing/2014/main" id="{A5E7FE0F-BD08-4FB6-B9B4-AB586A17623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57345881"/>
              </p:ext>
            </p:extLst>
          </p:nvPr>
        </p:nvGraphicFramePr>
        <p:xfrm>
          <a:off x="534573" y="2505075"/>
          <a:ext cx="5052496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EE809D1-DCC6-4B6A-8E90-EE908D3215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7" y="1681163"/>
            <a:ext cx="5183188" cy="823912"/>
          </a:xfrm>
        </p:spPr>
        <p:txBody>
          <a:bodyPr/>
          <a:lstStyle/>
          <a:p>
            <a:r>
              <a:rPr lang="sv-SE" u="sng" dirty="0"/>
              <a:t>Sjukvårdsregion – Mellansverige</a:t>
            </a:r>
            <a:endParaRPr lang="sv-SE" dirty="0"/>
          </a:p>
        </p:txBody>
      </p:sp>
      <p:graphicFrame>
        <p:nvGraphicFramePr>
          <p:cNvPr id="15" name="Platshållare för innehåll 14">
            <a:extLst>
              <a:ext uri="{FF2B5EF4-FFF2-40B4-BE49-F238E27FC236}">
                <a16:creationId xmlns:a16="http://schemas.microsoft.com/office/drawing/2014/main" id="{063C6A80-AD27-4D27-9B13-016587BF04D6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61803694"/>
              </p:ext>
            </p:extLst>
          </p:nvPr>
        </p:nvGraphicFramePr>
        <p:xfrm>
          <a:off x="5754848" y="2505075"/>
          <a:ext cx="5600540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8B40CD8-9A11-4EFF-9FA9-2CA6EACB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2024-09-30 OFO Mellansverige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0424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388F20F8-60BF-42FE-A252-DFD5A7445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8A68847-134F-4AF1-B1C6-332344C9C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1FC2C1-3851-4572-B8E6-42C97E65F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/>
              <a:t>Viljeyttring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C3A7F50-0A1A-496E-A3F0-BF6761BF4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2024-09-30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AF2C4196-609E-4B4A-A1F8-20AC144F72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941050"/>
              </p:ext>
            </p:extLst>
          </p:nvPr>
        </p:nvGraphicFramePr>
        <p:xfrm>
          <a:off x="838199" y="1359017"/>
          <a:ext cx="10595995" cy="4804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5809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88F20F8-60BF-42FE-A252-DFD5A7445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8A68847-134F-4AF1-B1C6-332344C9C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>
                <a:latin typeface="+mj-lt"/>
                <a:ea typeface="+mj-ea"/>
                <a:cs typeface="+mj-cs"/>
              </a:rPr>
              <a:t>Diagnostikmetod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08C986E-6738-42DE-A05C-A7021FE9A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latin typeface="+mn-lt"/>
                <a:ea typeface="+mn-ea"/>
                <a:cs typeface="+mn-cs"/>
              </a:rPr>
              <a:t>2024-09-30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9F8E0B2C-7974-47F5-961E-665A0E447329}"/>
              </a:ext>
            </a:extLst>
          </p:cNvPr>
          <p:cNvSpPr txBox="1">
            <a:spLocks/>
          </p:cNvSpPr>
          <p:nvPr/>
        </p:nvSpPr>
        <p:spPr>
          <a:xfrm>
            <a:off x="1428750" y="1597390"/>
            <a:ext cx="9334500" cy="870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965408"/>
              </p:ext>
            </p:extLst>
          </p:nvPr>
        </p:nvGraphicFramePr>
        <p:xfrm>
          <a:off x="838200" y="1325461"/>
          <a:ext cx="10515600" cy="4838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1506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88F20F8-60BF-42FE-A252-DFD5A7445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8A68847-134F-4AF1-B1C6-332344C9C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err="1">
                <a:latin typeface="+mj-lt"/>
                <a:ea typeface="+mj-ea"/>
                <a:cs typeface="+mj-cs"/>
              </a:rPr>
              <a:t>Orsaker</a:t>
            </a:r>
            <a:r>
              <a:rPr lang="en-US" kern="1200">
                <a:latin typeface="+mj-lt"/>
                <a:ea typeface="+mj-ea"/>
                <a:cs typeface="+mj-cs"/>
              </a:rPr>
              <a:t> till total </a:t>
            </a:r>
            <a:r>
              <a:rPr lang="en-US" kern="1200" err="1">
                <a:latin typeface="+mj-lt"/>
                <a:ea typeface="+mj-ea"/>
                <a:cs typeface="+mj-cs"/>
              </a:rPr>
              <a:t>hjärninfarkt</a:t>
            </a:r>
            <a:r>
              <a:rPr lang="en-US" kern="1200">
                <a:latin typeface="+mj-lt"/>
                <a:ea typeface="+mj-ea"/>
                <a:cs typeface="+mj-cs"/>
              </a:rPr>
              <a:t> </a:t>
            </a:r>
            <a:r>
              <a:rPr lang="en-US" kern="1200" err="1">
                <a:latin typeface="+mj-lt"/>
                <a:ea typeface="+mj-ea"/>
                <a:cs typeface="+mj-cs"/>
              </a:rPr>
              <a:t>inkl</a:t>
            </a:r>
            <a:r>
              <a:rPr lang="en-US" kern="1200">
                <a:latin typeface="+mj-lt"/>
                <a:ea typeface="+mj-ea"/>
                <a:cs typeface="+mj-cs"/>
              </a:rPr>
              <a:t>. DCD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C4B49D3-F51C-43E4-A583-DDA616687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2024-09-30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BBF63975-DE4A-4250-8687-F1F04BBECBFA}"/>
              </a:ext>
            </a:extLst>
          </p:cNvPr>
          <p:cNvSpPr txBox="1">
            <a:spLocks/>
          </p:cNvSpPr>
          <p:nvPr/>
        </p:nvSpPr>
        <p:spPr>
          <a:xfrm>
            <a:off x="8006576" y="6102582"/>
            <a:ext cx="2756674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1000" dirty="0">
              <a:solidFill>
                <a:schemeClr val="tx1"/>
              </a:solidFill>
            </a:endParaRP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9072906"/>
              </p:ext>
            </p:extLst>
          </p:nvPr>
        </p:nvGraphicFramePr>
        <p:xfrm>
          <a:off x="838200" y="1375794"/>
          <a:ext cx="10515600" cy="4788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8553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10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Dödsorsaker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DBD &amp; DCD OFO 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2010- t.om </a:t>
            </a:r>
            <a:r>
              <a:rPr lang="en-US" sz="3400" dirty="0"/>
              <a:t>30 September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2024 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Platshållare för innehåll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0436392"/>
              </p:ext>
            </p:extLst>
          </p:nvPr>
        </p:nvGraphicFramePr>
        <p:xfrm>
          <a:off x="5369427" y="1737360"/>
          <a:ext cx="4881984" cy="3854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294B319-03A0-6618-4A7C-E58E31A27162}"/>
              </a:ext>
            </a:extLst>
          </p:cNvPr>
          <p:cNvSpPr>
            <a:spLocks/>
          </p:cNvSpPr>
          <p:nvPr/>
        </p:nvSpPr>
        <p:spPr>
          <a:xfrm>
            <a:off x="277091" y="2815613"/>
            <a:ext cx="4767121" cy="2782885"/>
          </a:xfrm>
          <a:prstGeom prst="rect">
            <a:avLst/>
          </a:prstGeom>
        </p:spPr>
        <p:txBody>
          <a:bodyPr/>
          <a:lstStyle/>
          <a:p>
            <a:pPr marL="225743" indent="-225743" defTabSz="3611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948" b="1" kern="12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Intrakraniella</a:t>
            </a:r>
            <a:r>
              <a:rPr lang="sv-SE" sz="948" b="1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 blödning</a:t>
            </a:r>
            <a:r>
              <a:rPr lang="sv-SE" sz="948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: SAH, ICH, SDH (ej trauma)</a:t>
            </a:r>
          </a:p>
          <a:p>
            <a:pPr marL="225743" indent="-225743" defTabSz="3611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948" b="1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Trauma:</a:t>
            </a:r>
            <a:r>
              <a:rPr lang="sv-SE" sz="948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 Trafik, skottskada, fall, misshandel – oavsett om det leder till blödning eller generellt hjärnödem</a:t>
            </a:r>
          </a:p>
          <a:p>
            <a:pPr marL="225743" indent="-225743" defTabSz="3611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948" b="1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Övrigt: </a:t>
            </a:r>
            <a:r>
              <a:rPr lang="sv-SE" sz="948" kern="12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Anoxisk</a:t>
            </a:r>
            <a:r>
              <a:rPr lang="sv-SE" sz="948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 hjärnskada (oavsett ursprung, dock ej trauma), </a:t>
            </a:r>
            <a:r>
              <a:rPr lang="sv-SE" sz="948" kern="12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Ponsblödning</a:t>
            </a:r>
            <a:r>
              <a:rPr lang="sv-SE" sz="948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, hjärninfarkt, trombos, hjärntumör, övriga processer i hjärnan (ej blödning).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4DC1F29-9FEE-4968-800C-A54F973EB3D6}"/>
              </a:ext>
            </a:extLst>
          </p:cNvPr>
          <p:cNvSpPr>
            <a:spLocks/>
          </p:cNvSpPr>
          <p:nvPr/>
        </p:nvSpPr>
        <p:spPr>
          <a:xfrm>
            <a:off x="4464099" y="5983983"/>
            <a:ext cx="3254656" cy="288801"/>
          </a:xfrm>
          <a:prstGeom prst="rect">
            <a:avLst/>
          </a:prstGeom>
        </p:spPr>
        <p:txBody>
          <a:bodyPr/>
          <a:lstStyle/>
          <a:p>
            <a:pPr defTabSz="361188">
              <a:spcAft>
                <a:spcPts val="600"/>
              </a:spcAft>
            </a:pPr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ECCE5B-58D9-159F-8F97-948A9B872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r>
              <a:rPr lang="sv-SE" noProof="1"/>
              <a:t>2024-09-30 OFO Mellansverige </a:t>
            </a:r>
          </a:p>
        </p:txBody>
      </p:sp>
    </p:spTree>
    <p:extLst>
      <p:ext uri="{BB962C8B-B14F-4D97-AF65-F5344CB8AC3E}">
        <p14:creationId xmlns:p14="http://schemas.microsoft.com/office/powerpoint/2010/main" val="506767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B9EE3F3-89B7-43C3-8651-C4C968309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C9F27C5-D227-4817-8DB8-66EDC8FDD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91443"/>
            <a:ext cx="4974336" cy="101161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Dödsorsak</a:t>
            </a:r>
            <a:r>
              <a:rPr lang="en-US" sz="3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DCD </a:t>
            </a:r>
            <a:r>
              <a:rPr lang="en-US" sz="3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3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OFO 2022-t.om </a:t>
            </a:r>
            <a:r>
              <a:rPr lang="en-US" sz="3100" dirty="0"/>
              <a:t>30 </a:t>
            </a:r>
            <a:r>
              <a:rPr lang="en-US" sz="3100" dirty="0" err="1"/>
              <a:t>september</a:t>
            </a:r>
            <a:r>
              <a:rPr lang="en-US" sz="3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2024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3AE4636-AEEC-45D6-84D4-7AC2DA48E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9CE0F4-2EB2-4F1F-8AAC-DB3571D9F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5541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2BB16C21-DD96-0682-63DC-FF4DF0B87FBD}"/>
              </a:ext>
            </a:extLst>
          </p:cNvPr>
          <p:cNvSpPr txBox="1"/>
          <p:nvPr/>
        </p:nvSpPr>
        <p:spPr>
          <a:xfrm>
            <a:off x="411480" y="2684095"/>
            <a:ext cx="4443154" cy="3492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7E7C1F2-28F8-43EC-8DE1-B11E57F72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302583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2024-09-30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3B58734C-EF20-4666-8A42-91B428B2DD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932019"/>
              </p:ext>
            </p:extLst>
          </p:nvPr>
        </p:nvGraphicFramePr>
        <p:xfrm>
          <a:off x="5385816" y="625683"/>
          <a:ext cx="6440424" cy="5551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ratbubbla: rektangel 5">
            <a:extLst>
              <a:ext uri="{FF2B5EF4-FFF2-40B4-BE49-F238E27FC236}">
                <a16:creationId xmlns:a16="http://schemas.microsoft.com/office/drawing/2014/main" id="{448993B4-1C17-86F1-E00C-3C059DE881D2}"/>
              </a:ext>
            </a:extLst>
          </p:cNvPr>
          <p:cNvSpPr/>
          <p:nvPr/>
        </p:nvSpPr>
        <p:spPr>
          <a:xfrm>
            <a:off x="2861056" y="2961057"/>
            <a:ext cx="2159000" cy="880532"/>
          </a:xfrm>
          <a:prstGeom prst="wedgeRectCallout">
            <a:avLst>
              <a:gd name="adj1" fmla="val 119615"/>
              <a:gd name="adj2" fmla="val -102246"/>
            </a:avLst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Anoxi</a:t>
            </a:r>
            <a:r>
              <a:rPr lang="en-US" sz="1200" dirty="0">
                <a:solidFill>
                  <a:schemeClr val="tx1"/>
                </a:solidFill>
              </a:rPr>
              <a:t> – </a:t>
            </a:r>
            <a:r>
              <a:rPr lang="en-US" sz="1200" dirty="0" err="1">
                <a:solidFill>
                  <a:schemeClr val="tx1"/>
                </a:solidFill>
              </a:rPr>
              <a:t>ej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primärt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hjärtstopp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kan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exempelvis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vara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anoxi</a:t>
            </a:r>
            <a:r>
              <a:rPr lang="en-US" sz="1200" dirty="0">
                <a:solidFill>
                  <a:schemeClr val="tx1"/>
                </a:solidFill>
              </a:rPr>
              <a:t> r/t </a:t>
            </a:r>
            <a:r>
              <a:rPr lang="en-US" sz="1200" dirty="0" err="1">
                <a:solidFill>
                  <a:schemeClr val="tx1"/>
                </a:solidFill>
              </a:rPr>
              <a:t>hängning</a:t>
            </a:r>
            <a:r>
              <a:rPr lang="en-US" sz="1200" dirty="0">
                <a:solidFill>
                  <a:schemeClr val="tx1"/>
                </a:solidFill>
              </a:rPr>
              <a:t>, </a:t>
            </a:r>
            <a:r>
              <a:rPr lang="en-US" sz="1200" dirty="0" err="1">
                <a:solidFill>
                  <a:schemeClr val="tx1"/>
                </a:solidFill>
              </a:rPr>
              <a:t>drunkning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eller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intox</a:t>
            </a:r>
            <a:r>
              <a:rPr lang="en-US" sz="1200" dirty="0">
                <a:solidFill>
                  <a:schemeClr val="tx1"/>
                </a:solidFill>
              </a:rPr>
              <a:t>. </a:t>
            </a:r>
          </a:p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7679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i="1" dirty="0" err="1"/>
              <a:t>Förfrågan</a:t>
            </a:r>
            <a:r>
              <a:rPr lang="en-US" b="1" i="1" dirty="0"/>
              <a:t> </a:t>
            </a:r>
            <a:r>
              <a:rPr lang="en-US" b="1" i="1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b="1" i="1" kern="1200" dirty="0">
                <a:latin typeface="+mj-lt"/>
                <a:ea typeface="+mj-ea"/>
                <a:cs typeface="+mj-cs"/>
              </a:rPr>
              <a:t> OFO </a:t>
            </a:r>
            <a:r>
              <a:rPr lang="en-US" b="1" i="1" kern="1200" dirty="0" err="1">
                <a:latin typeface="+mj-lt"/>
                <a:ea typeface="+mj-ea"/>
                <a:cs typeface="+mj-cs"/>
              </a:rPr>
              <a:t>Mellansverige</a:t>
            </a:r>
            <a:endParaRPr lang="en-US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94305C2-4CEA-45E2-A6AC-8A958A852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2024-09-30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8AF11365-4FE8-49FB-B624-B441BDF341B4}"/>
              </a:ext>
            </a:extLst>
          </p:cNvPr>
          <p:cNvSpPr txBox="1">
            <a:spLocks/>
          </p:cNvSpPr>
          <p:nvPr/>
        </p:nvSpPr>
        <p:spPr>
          <a:xfrm>
            <a:off x="1424904" y="2494450"/>
            <a:ext cx="405354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4894979"/>
              </p:ext>
            </p:extLst>
          </p:nvPr>
        </p:nvGraphicFramePr>
        <p:xfrm>
          <a:off x="1000874" y="2385390"/>
          <a:ext cx="10190252" cy="3617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979F44EF-39BA-8B5B-CF14-EE16695CB9CF}"/>
              </a:ext>
            </a:extLst>
          </p:cNvPr>
          <p:cNvSpPr txBox="1"/>
          <p:nvPr/>
        </p:nvSpPr>
        <p:spPr>
          <a:xfrm>
            <a:off x="6988029" y="3070371"/>
            <a:ext cx="1384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2335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 err="1">
                <a:latin typeface="+mj-lt"/>
                <a:ea typeface="+mj-ea"/>
                <a:cs typeface="+mj-cs"/>
              </a:rPr>
              <a:t>Förfrågan</a:t>
            </a:r>
            <a:r>
              <a:rPr lang="en-US" kern="1200" dirty="0">
                <a:latin typeface="+mj-lt"/>
                <a:ea typeface="+mj-ea"/>
                <a:cs typeface="+mj-cs"/>
              </a:rPr>
              <a:t> donator </a:t>
            </a:r>
            <a:br>
              <a:rPr lang="en-US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b="1" kern="12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Sjukvårdsregion</a:t>
            </a:r>
            <a:r>
              <a:rPr lang="en-US" b="1" kern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i="1" kern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Stockholm- Gotland  </a:t>
            </a:r>
            <a:endParaRPr lang="en-US" b="1" kern="1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7B42AFA-A816-448D-B6DC-019B0FB1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r>
              <a:rPr lang="sv-SE" noProof="1"/>
              <a:t>2024-09-30 OFO Mellansverige 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1472DFC-36AA-45BF-8F54-FE79841516FF}"/>
              </a:ext>
            </a:extLst>
          </p:cNvPr>
          <p:cNvSpPr txBox="1"/>
          <p:nvPr/>
        </p:nvSpPr>
        <p:spPr>
          <a:xfrm>
            <a:off x="1428750" y="1597391"/>
            <a:ext cx="5101359" cy="569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algn="ctr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93597923-3C75-4A47-9EC8-3CA3F86904BA}"/>
              </a:ext>
            </a:extLst>
          </p:cNvPr>
          <p:cNvSpPr txBox="1">
            <a:spLocks/>
          </p:cNvSpPr>
          <p:nvPr/>
        </p:nvSpPr>
        <p:spPr>
          <a:xfrm>
            <a:off x="1008184" y="1459907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ctr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2000" b="0" i="0" u="none" strike="noStrike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111928"/>
              </p:ext>
            </p:extLst>
          </p:nvPr>
        </p:nvGraphicFramePr>
        <p:xfrm>
          <a:off x="904602" y="2501862"/>
          <a:ext cx="10312039" cy="3725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0726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7A378E-4307-4CF9-9B47-E40F7AAD2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2"/>
            <a:ext cx="9901058" cy="67790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Antal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i Sverige t.om 30 September 2024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43DD174-7ABB-4F94-8A2F-24FFE84F2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6" y="1983972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spcAft>
                <a:spcPts val="600"/>
              </a:spcAft>
            </a:pPr>
            <a:r>
              <a:rPr lang="en-US" sz="1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2024-09-30 OFO Mellansverige </a:t>
            </a:r>
            <a:endParaRPr lang="en-US" sz="11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4D9AEB5C-F6FE-4B71-944B-3F1F9CCC9A9A}"/>
              </a:ext>
            </a:extLst>
          </p:cNvPr>
          <p:cNvSpPr txBox="1"/>
          <p:nvPr/>
        </p:nvSpPr>
        <p:spPr>
          <a:xfrm>
            <a:off x="8432800" y="6068291"/>
            <a:ext cx="3263834" cy="3320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000" dirty="0" err="1"/>
              <a:t>Svenskt</a:t>
            </a:r>
            <a:r>
              <a:rPr lang="en-US" sz="1000" dirty="0"/>
              <a:t> </a:t>
            </a:r>
            <a:r>
              <a:rPr lang="en-US" sz="1000" dirty="0" err="1"/>
              <a:t>Transplantationsregister</a:t>
            </a:r>
            <a:r>
              <a:rPr lang="en-US" sz="1000" dirty="0"/>
              <a:t> 2024-09-30</a:t>
            </a:r>
          </a:p>
        </p:txBody>
      </p:sp>
      <p:graphicFrame>
        <p:nvGraphicFramePr>
          <p:cNvPr id="5" name="Platshållare för innehåll 6">
            <a:extLst>
              <a:ext uri="{FF2B5EF4-FFF2-40B4-BE49-F238E27FC236}">
                <a16:creationId xmlns:a16="http://schemas.microsoft.com/office/drawing/2014/main" id="{D9ABDBE7-009A-498B-991E-3005C66E66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259486"/>
              </p:ext>
            </p:extLst>
          </p:nvPr>
        </p:nvGraphicFramePr>
        <p:xfrm>
          <a:off x="567267" y="1295400"/>
          <a:ext cx="10987423" cy="4606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2403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F670716-391C-0931-13F3-B3CF99BE2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sv-SE" sz="4100"/>
              <a:t>Orsak till att förfrågan donator ej accepterats i Region Stockholm-Gotland 2024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726BEB8-9749-DC94-E211-3AB35D73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2024-09-30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290BC244-3268-3762-B898-02AE362DFF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0310486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6229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4CA6516-DFA2-49F4-9F8C-288F79A0C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Calibri Light" panose="020F0302020204030204"/>
                <a:ea typeface="+mn-ea"/>
                <a:cs typeface="+mn-cs"/>
              </a:rPr>
              <a:t>F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örfrågan</a:t>
            </a:r>
            <a:r>
              <a:rPr lang="en-US" dirty="0"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donator </a:t>
            </a:r>
            <a:r>
              <a:rPr lang="en-US" dirty="0">
                <a:latin typeface="Calibri Light" panose="020F0302020204030204"/>
                <a:ea typeface="+mn-ea"/>
                <a:cs typeface="+mn-cs"/>
              </a:rPr>
              <a:t> </a:t>
            </a:r>
            <a:br>
              <a:rPr lang="en-US" dirty="0">
                <a:latin typeface="Calibri Light" panose="020F0302020204030204"/>
                <a:ea typeface="+mn-ea"/>
                <a:cs typeface="+mn-cs"/>
              </a:rPr>
            </a:b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Sjukvårdsregion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Mellansverige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endParaRPr lang="sv-SE" b="1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9787C17-0816-4A4E-BBA6-E99FEC938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r>
              <a:rPr lang="sv-SE" noProof="1"/>
              <a:t>2024-09-30 OFO Mellansverige </a:t>
            </a:r>
          </a:p>
        </p:txBody>
      </p:sp>
      <p:graphicFrame>
        <p:nvGraphicFramePr>
          <p:cNvPr id="5" name="Platshållare för innehåll 6">
            <a:extLst>
              <a:ext uri="{FF2B5EF4-FFF2-40B4-BE49-F238E27FC236}">
                <a16:creationId xmlns:a16="http://schemas.microsoft.com/office/drawing/2014/main" id="{AE44025B-3116-40BC-9559-A7581C0FC3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719189"/>
              </p:ext>
            </p:extLst>
          </p:nvPr>
        </p:nvGraphicFramePr>
        <p:xfrm>
          <a:off x="838200" y="2508070"/>
          <a:ext cx="10444842" cy="3719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6205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F670716-391C-0931-13F3-B3CF99BE2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sv-SE" sz="4100"/>
              <a:t>Orsak till att förfrågan donator ej accepterats i </a:t>
            </a:r>
            <a:br>
              <a:rPr lang="sv-SE" sz="4100"/>
            </a:br>
            <a:r>
              <a:rPr lang="sv-SE" sz="4100"/>
              <a:t>Region Mellansverige  2024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726BEB8-9749-DC94-E211-3AB35D73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2024-09-30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290BC244-3268-3762-B898-02AE362DFF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062008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72817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3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6BC1848-EE0A-D268-4338-2E4A6C532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160" y="685800"/>
            <a:ext cx="12049760" cy="681737"/>
          </a:xfrm>
        </p:spPr>
        <p:txBody>
          <a:bodyPr anchor="b">
            <a:normAutofit fontScale="90000"/>
          </a:bodyPr>
          <a:lstStyle/>
          <a:p>
            <a:r>
              <a:rPr lang="sv-SE" sz="3200" dirty="0"/>
              <a:t>          Ej genomförda donationer – </a:t>
            </a:r>
            <a:r>
              <a:rPr lang="sv-SE" sz="3200" i="1" dirty="0"/>
              <a:t>Förfrågningar</a:t>
            </a:r>
            <a:r>
              <a:rPr lang="sv-SE" sz="3200" dirty="0"/>
              <a:t> (DBD &amp; DCD) 2024</a:t>
            </a:r>
            <a:br>
              <a:rPr lang="sv-SE" sz="3200" dirty="0"/>
            </a:br>
            <a:endParaRPr lang="sv-SE" sz="3200" dirty="0"/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CD82403-F1B3-4E55-4071-E205FB3B6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r>
              <a:rPr lang="sv-SE" noProof="1">
                <a:solidFill>
                  <a:schemeClr val="tx1">
                    <a:lumMod val="50000"/>
                    <a:lumOff val="50000"/>
                  </a:schemeClr>
                </a:solidFill>
              </a:rPr>
              <a:t>2024-09-30 OFO Mellansverige </a:t>
            </a:r>
          </a:p>
        </p:txBody>
      </p:sp>
      <p:graphicFrame>
        <p:nvGraphicFramePr>
          <p:cNvPr id="5" name="Platshållare för innehåll 5">
            <a:extLst>
              <a:ext uri="{FF2B5EF4-FFF2-40B4-BE49-F238E27FC236}">
                <a16:creationId xmlns:a16="http://schemas.microsoft.com/office/drawing/2014/main" id="{5CCC167E-D6D2-8899-8E2B-60706D2FCC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6610467"/>
              </p:ext>
            </p:extLst>
          </p:nvPr>
        </p:nvGraphicFramePr>
        <p:xfrm>
          <a:off x="719328" y="1145089"/>
          <a:ext cx="10625328" cy="5027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0544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133902"/>
            <a:ext cx="10895013" cy="1177662"/>
          </a:xfrm>
        </p:spPr>
        <p:txBody>
          <a:bodyPr>
            <a:normAutofit/>
          </a:bodyPr>
          <a:lstStyle/>
          <a:p>
            <a:pPr algn="ctr"/>
            <a:r>
              <a:rPr lang="sv-SE" sz="3200" dirty="0"/>
              <a:t>Antal donatorer/milj. inv. *)</a:t>
            </a:r>
            <a:br>
              <a:rPr lang="sv-SE" sz="3200" dirty="0"/>
            </a:br>
            <a:r>
              <a:rPr lang="sv-SE" sz="3200" dirty="0"/>
              <a:t>2019-2023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260299"/>
              </p:ext>
            </p:extLst>
          </p:nvPr>
        </p:nvGraphicFramePr>
        <p:xfrm>
          <a:off x="1094961" y="1488161"/>
          <a:ext cx="10002078" cy="4440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1366982" y="6279609"/>
            <a:ext cx="6445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rgbClr val="C00000"/>
                </a:solidFill>
              </a:rPr>
              <a:t>*) Omräknat till närmsta heltal</a:t>
            </a:r>
          </a:p>
        </p:txBody>
      </p:sp>
      <p:sp>
        <p:nvSpPr>
          <p:cNvPr id="6" name="Platshållare för datum 2">
            <a:extLst>
              <a:ext uri="{FF2B5EF4-FFF2-40B4-BE49-F238E27FC236}">
                <a16:creationId xmlns:a16="http://schemas.microsoft.com/office/drawing/2014/main" id="{6476B42E-EBE9-442C-86B0-241821986286}"/>
              </a:ext>
            </a:extLst>
          </p:cNvPr>
          <p:cNvSpPr txBox="1">
            <a:spLocks/>
          </p:cNvSpPr>
          <p:nvPr/>
        </p:nvSpPr>
        <p:spPr>
          <a:xfrm>
            <a:off x="8384345" y="6358973"/>
            <a:ext cx="3807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Källa: Svenskt Transplantationsregister 2024-03-31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7949884-C77C-41A8-9CD1-027624BAB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45719"/>
          </a:xfrm>
        </p:spPr>
        <p:txBody>
          <a:bodyPr/>
          <a:lstStyle/>
          <a:p>
            <a:r>
              <a:rPr lang="sv-SE"/>
              <a:t>2024-09-30 OFO Mellansverige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09451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Antal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/10 000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döda</a:t>
            </a:r>
            <a:b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2019-2023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2B7F0A60-2FA1-41A6-823E-8D8C46DC467A}"/>
              </a:ext>
            </a:extLst>
          </p:cNvPr>
          <p:cNvSpPr txBox="1">
            <a:spLocks/>
          </p:cNvSpPr>
          <p:nvPr/>
        </p:nvSpPr>
        <p:spPr>
          <a:xfrm>
            <a:off x="7398327" y="6304542"/>
            <a:ext cx="4664363" cy="253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dirty="0" err="1">
                <a:solidFill>
                  <a:schemeClr val="tx1"/>
                </a:solidFill>
              </a:rPr>
              <a:t>Källa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Svenskt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Transplantationsregister</a:t>
            </a:r>
            <a:r>
              <a:rPr lang="en-US" dirty="0">
                <a:solidFill>
                  <a:schemeClr val="tx1"/>
                </a:solidFill>
              </a:rPr>
              <a:t> 2023-03-31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2B8A5A4-D78E-450E-A299-916F79721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2024-09-30 OFO Mellansverige </a:t>
            </a:r>
            <a:endParaRPr lang="en-US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0612516"/>
              </p:ext>
            </p:extLst>
          </p:nvPr>
        </p:nvGraphicFramePr>
        <p:xfrm>
          <a:off x="835154" y="1644243"/>
          <a:ext cx="10565485" cy="466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62278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2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25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2500" kern="1200" dirty="0">
                <a:latin typeface="+mj-lt"/>
                <a:ea typeface="+mj-ea"/>
                <a:cs typeface="+mj-cs"/>
              </a:rPr>
              <a:t> – </a:t>
            </a:r>
            <a:r>
              <a:rPr lang="en-US" sz="2500" kern="1200" dirty="0" err="1">
                <a:latin typeface="+mj-lt"/>
                <a:ea typeface="+mj-ea"/>
                <a:cs typeface="+mj-cs"/>
              </a:rPr>
              <a:t>Blodgrupp</a:t>
            </a:r>
            <a:br>
              <a:rPr lang="en-US" sz="2500" kern="1200" dirty="0">
                <a:latin typeface="+mj-lt"/>
                <a:ea typeface="+mj-ea"/>
                <a:cs typeface="+mj-cs"/>
              </a:rPr>
            </a:br>
            <a:r>
              <a:rPr lang="en-US" sz="2500" kern="1200" dirty="0">
                <a:latin typeface="+mj-lt"/>
                <a:ea typeface="+mj-ea"/>
                <a:cs typeface="+mj-cs"/>
              </a:rPr>
              <a:t>2010 – 2023</a:t>
            </a:r>
            <a:br>
              <a:rPr lang="en-US" sz="2500" kern="1200" dirty="0">
                <a:latin typeface="+mj-lt"/>
                <a:ea typeface="+mj-ea"/>
                <a:cs typeface="+mj-cs"/>
              </a:rPr>
            </a:br>
            <a:r>
              <a:rPr lang="en-US" sz="2500" kern="1200" dirty="0">
                <a:latin typeface="+mj-lt"/>
                <a:ea typeface="+mj-ea"/>
                <a:cs typeface="+mj-cs"/>
              </a:rPr>
              <a:t>OFO </a:t>
            </a:r>
            <a:r>
              <a:rPr lang="en-US" sz="25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2500" kern="1200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D5C1386-C780-423C-90A8-E87AB72BD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2024-09-30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7B426E11-2BE9-440B-A444-6A16489279A1}"/>
              </a:ext>
            </a:extLst>
          </p:cNvPr>
          <p:cNvSpPr txBox="1">
            <a:spLocks/>
          </p:cNvSpPr>
          <p:nvPr/>
        </p:nvSpPr>
        <p:spPr>
          <a:xfrm>
            <a:off x="966951" y="5134708"/>
            <a:ext cx="3092981" cy="647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3993772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23183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45751" y="629266"/>
            <a:ext cx="3667039" cy="167660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Kön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2010 – 2023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OFO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Mellansverige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7D1452-F0B7-431E-9A24-D3F7103D8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ounded Rectangle 20">
            <a:extLst>
              <a:ext uri="{FF2B5EF4-FFF2-40B4-BE49-F238E27FC236}">
                <a16:creationId xmlns:a16="http://schemas.microsoft.com/office/drawing/2014/main" id="{A660F4F9-5DF5-4F15-BE6A-CD8648BB1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211" y="559407"/>
            <a:ext cx="6594522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E1C03F2A-952B-496F-AD61-5DF5A4673699}"/>
              </a:ext>
            </a:extLst>
          </p:cNvPr>
          <p:cNvSpPr txBox="1">
            <a:spLocks/>
          </p:cNvSpPr>
          <p:nvPr/>
        </p:nvSpPr>
        <p:spPr>
          <a:xfrm>
            <a:off x="9125527" y="5985163"/>
            <a:ext cx="2587262" cy="23275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129290"/>
              </p:ext>
            </p:extLst>
          </p:nvPr>
        </p:nvGraphicFramePr>
        <p:xfrm>
          <a:off x="744142" y="804665"/>
          <a:ext cx="6064660" cy="5248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C0FB9DD-FDAA-4442-8256-0F92A19BB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8538" y="6356350"/>
            <a:ext cx="4253219" cy="365125"/>
          </a:xfrm>
        </p:spPr>
        <p:txBody>
          <a:bodyPr/>
          <a:lstStyle/>
          <a:p>
            <a:r>
              <a:rPr lang="sv-SE"/>
              <a:t>2024-09-30 OFO Mellansverige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17569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Ålder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1986-2023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OFO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Mellansverige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E63ABE7B-7DFF-4E27-BEA7-BCFF0C5CEF2B}"/>
              </a:ext>
            </a:extLst>
          </p:cNvPr>
          <p:cNvSpPr txBox="1">
            <a:spLocks/>
          </p:cNvSpPr>
          <p:nvPr/>
        </p:nvSpPr>
        <p:spPr>
          <a:xfrm>
            <a:off x="397164" y="5763491"/>
            <a:ext cx="3757261" cy="460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508433"/>
              </p:ext>
            </p:extLst>
          </p:nvPr>
        </p:nvGraphicFramePr>
        <p:xfrm>
          <a:off x="5405862" y="807593"/>
          <a:ext cx="6019331" cy="5239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7941888-FFD4-412B-894A-C4CF9BDE7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723" y="6356350"/>
            <a:ext cx="2910979" cy="365125"/>
          </a:xfrm>
        </p:spPr>
        <p:txBody>
          <a:bodyPr/>
          <a:lstStyle/>
          <a:p>
            <a:r>
              <a:rPr lang="sv-SE"/>
              <a:t>2024-09-30 OFO Mellansverige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69610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0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: Shape 52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>
            <a:normAutofit/>
          </a:bodyPr>
          <a:lstStyle/>
          <a:p>
            <a:r>
              <a:rPr lang="sv-SE" sz="2800" dirty="0"/>
              <a:t>Medel- och medianålder</a:t>
            </a:r>
            <a:br>
              <a:rPr lang="sv-SE" sz="2800" dirty="0"/>
            </a:br>
            <a:r>
              <a:rPr lang="sv-SE" sz="2800" dirty="0"/>
              <a:t>2000-2023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79AB82A-4230-4B1A-8AB2-C5087C68F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2024-09-30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F66D76AB-BE1F-4C4E-ABD7-6D99B2307AD8}"/>
              </a:ext>
            </a:extLst>
          </p:cNvPr>
          <p:cNvSpPr txBox="1">
            <a:spLocks/>
          </p:cNvSpPr>
          <p:nvPr/>
        </p:nvSpPr>
        <p:spPr>
          <a:xfrm>
            <a:off x="9843052" y="63722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792473"/>
              </p:ext>
            </p:extLst>
          </p:nvPr>
        </p:nvGraphicFramePr>
        <p:xfrm>
          <a:off x="838200" y="2011363"/>
          <a:ext cx="10515600" cy="416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1720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5D15F25-24A9-FCF6-C288-259650872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>
            <a:normAutofit fontScale="90000"/>
          </a:bodyPr>
          <a:lstStyle/>
          <a:p>
            <a:r>
              <a:rPr lang="sv-SE" dirty="0"/>
              <a:t>Antal donatorer i Sverige tom. 30 September 2024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B56041C-5FF2-B2D4-8CE4-A2D033FF9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2024-09-30 OFO Mellansverige </a:t>
            </a:r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68D9C5B9-4CA4-EBB0-FDFD-F454ECCA4E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286282"/>
              </p:ext>
            </p:extLst>
          </p:nvPr>
        </p:nvGraphicFramePr>
        <p:xfrm>
          <a:off x="592667" y="1363133"/>
          <a:ext cx="10761133" cy="4809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47970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 err="1">
                <a:latin typeface="+mj-lt"/>
                <a:ea typeface="+mj-ea"/>
                <a:cs typeface="+mj-cs"/>
              </a:rPr>
              <a:t>Ålder</a:t>
            </a:r>
            <a:r>
              <a:rPr lang="en-US" kern="1200" dirty="0">
                <a:latin typeface="+mj-lt"/>
                <a:ea typeface="+mj-ea"/>
                <a:cs typeface="+mj-cs"/>
              </a:rPr>
              <a:t> – </a:t>
            </a:r>
            <a:r>
              <a:rPr lang="en-US" kern="1200" dirty="0" err="1">
                <a:latin typeface="+mj-lt"/>
                <a:ea typeface="+mj-ea"/>
                <a:cs typeface="+mj-cs"/>
              </a:rPr>
              <a:t>äldre</a:t>
            </a:r>
            <a:r>
              <a:rPr lang="en-US" kern="1200" dirty="0"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kern="1200" dirty="0">
                <a:latin typeface="+mj-lt"/>
                <a:ea typeface="+mj-ea"/>
                <a:cs typeface="+mj-cs"/>
              </a:rPr>
              <a:t>  </a:t>
            </a:r>
            <a:br>
              <a:rPr lang="en-US" kern="1200" dirty="0">
                <a:latin typeface="+mj-lt"/>
                <a:ea typeface="+mj-ea"/>
                <a:cs typeface="+mj-cs"/>
              </a:rPr>
            </a:br>
            <a:r>
              <a:rPr lang="en-US" kern="1200" dirty="0">
                <a:latin typeface="+mj-lt"/>
                <a:ea typeface="+mj-ea"/>
                <a:cs typeface="+mj-cs"/>
              </a:rPr>
              <a:t>2011-2023 i OFO-</a:t>
            </a:r>
            <a:r>
              <a:rPr lang="en-US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kern="1200" dirty="0">
                <a:latin typeface="+mj-lt"/>
                <a:ea typeface="+mj-ea"/>
                <a:cs typeface="+mj-cs"/>
              </a:rPr>
              <a:t>.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F00793-22F2-47F8-BDE9-8EC7D1035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prstClr val="black">
                    <a:tint val="75000"/>
                  </a:prstClr>
                </a:solidFill>
              </a:rPr>
              <a:t>2024-09-30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3FA9BC9C-68BE-4CF1-B4B5-F4CCE80D0CE8}"/>
              </a:ext>
            </a:extLst>
          </p:cNvPr>
          <p:cNvSpPr txBox="1">
            <a:spLocks/>
          </p:cNvSpPr>
          <p:nvPr/>
        </p:nvSpPr>
        <p:spPr>
          <a:xfrm>
            <a:off x="648931" y="5791200"/>
            <a:ext cx="3505494" cy="432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889475"/>
              </p:ext>
            </p:extLst>
          </p:nvPr>
        </p:nvGraphicFramePr>
        <p:xfrm>
          <a:off x="870204" y="2403397"/>
          <a:ext cx="10906160" cy="3617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7487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3400" y="372533"/>
            <a:ext cx="11286067" cy="922867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r>
              <a:rPr lang="en-US" sz="3600" kern="1200" dirty="0" err="1">
                <a:latin typeface="+mj-lt"/>
                <a:ea typeface="+mj-ea"/>
                <a:cs typeface="+mj-cs"/>
              </a:rPr>
              <a:t>Antal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i OFO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 </a:t>
            </a:r>
            <a:r>
              <a:rPr lang="en-US" sz="3600" dirty="0"/>
              <a:t>t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.om 30 September 2024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DB12263-8780-4447-B433-06D8DD766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latin typeface="+mn-lt"/>
                <a:ea typeface="+mn-ea"/>
                <a:cs typeface="+mn-cs"/>
              </a:rPr>
              <a:t>2024-09-30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171E6126-D7AA-4490-AFEC-B419F007AD51}"/>
              </a:ext>
            </a:extLst>
          </p:cNvPr>
          <p:cNvSpPr txBox="1">
            <a:spLocks/>
          </p:cNvSpPr>
          <p:nvPr/>
        </p:nvSpPr>
        <p:spPr>
          <a:xfrm>
            <a:off x="1424904" y="2494450"/>
            <a:ext cx="405354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2160260"/>
              </p:ext>
            </p:extLst>
          </p:nvPr>
        </p:nvGraphicFramePr>
        <p:xfrm>
          <a:off x="530352" y="1176867"/>
          <a:ext cx="10823448" cy="4995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6536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-812799" y="365125"/>
            <a:ext cx="12339782" cy="960437"/>
          </a:xfrm>
          <a:prstGeom prst="ellipse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br>
              <a:rPr lang="en-US" sz="3600" b="1" kern="1200" dirty="0">
                <a:latin typeface="+mj-lt"/>
                <a:ea typeface="+mj-ea"/>
                <a:cs typeface="+mj-cs"/>
              </a:rPr>
            </a:br>
            <a:r>
              <a:rPr lang="en-US" sz="3600" b="1" kern="1200" dirty="0">
                <a:latin typeface="+mj-lt"/>
                <a:ea typeface="+mj-ea"/>
                <a:cs typeface="+mj-cs"/>
              </a:rPr>
              <a:t>  </a:t>
            </a:r>
            <a:r>
              <a:rPr lang="en-US" sz="3200" b="1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3200" b="1" kern="1200" dirty="0">
                <a:latin typeface="+mj-lt"/>
                <a:ea typeface="+mj-ea"/>
                <a:cs typeface="+mj-cs"/>
              </a:rPr>
              <a:t> – OFO – </a:t>
            </a:r>
            <a:r>
              <a:rPr lang="en-US" sz="3200" b="1" kern="1200" dirty="0" err="1">
                <a:latin typeface="+mj-lt"/>
                <a:ea typeface="+mj-ea"/>
                <a:cs typeface="+mj-cs"/>
              </a:rPr>
              <a:t>ackumulerade</a:t>
            </a:r>
            <a:r>
              <a:rPr lang="en-US" sz="32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latin typeface="+mj-lt"/>
                <a:ea typeface="+mj-ea"/>
                <a:cs typeface="+mj-cs"/>
              </a:rPr>
              <a:t>siffror</a:t>
            </a:r>
            <a:r>
              <a:rPr lang="en-US" sz="3200" b="1" dirty="0"/>
              <a:t> </a:t>
            </a:r>
            <a:r>
              <a:rPr lang="en-US" sz="3200" b="1" kern="1200" dirty="0">
                <a:latin typeface="+mj-lt"/>
                <a:ea typeface="+mj-ea"/>
                <a:cs typeface="+mj-cs"/>
              </a:rPr>
              <a:t>2020-2024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2FE6EB-D5FD-4C4B-B7CA-FA0BE822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2024-09-30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2CCCBC06-D677-48E5-A9DE-EEFC4D2C8885}"/>
              </a:ext>
            </a:extLst>
          </p:cNvPr>
          <p:cNvSpPr txBox="1">
            <a:spLocks/>
          </p:cNvSpPr>
          <p:nvPr/>
        </p:nvSpPr>
        <p:spPr>
          <a:xfrm>
            <a:off x="0" y="5799903"/>
            <a:ext cx="2505147" cy="2070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bg1"/>
              </a:solidFill>
            </a:endParaRP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2350082"/>
              </p:ext>
            </p:extLst>
          </p:nvPr>
        </p:nvGraphicFramePr>
        <p:xfrm>
          <a:off x="789272" y="1588169"/>
          <a:ext cx="10564528" cy="4584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1735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1D2F3A6-37EC-4017-8921-55147FA34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US" sz="3100" b="1" dirty="0" err="1"/>
              <a:t>T</a:t>
            </a:r>
            <a:r>
              <a:rPr lang="en-US" sz="3100" b="1" kern="1200" dirty="0" err="1">
                <a:latin typeface="+mj-lt"/>
                <a:ea typeface="+mj-ea"/>
                <a:cs typeface="+mj-cs"/>
              </a:rPr>
              <a:t>illvaratagna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100" b="1" kern="1200" dirty="0" err="1">
                <a:latin typeface="+mj-lt"/>
                <a:ea typeface="+mj-ea"/>
                <a:cs typeface="+mj-cs"/>
              </a:rPr>
              <a:t>och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 </a:t>
            </a:r>
            <a:r>
              <a:rPr lang="en-US" sz="3100" b="1" kern="1200" dirty="0" err="1">
                <a:latin typeface="+mj-lt"/>
                <a:ea typeface="+mj-ea"/>
                <a:cs typeface="+mj-cs"/>
              </a:rPr>
              <a:t>transplanterade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organ, </a:t>
            </a:r>
            <a:r>
              <a:rPr lang="en-US" sz="3100" b="1" kern="1200" dirty="0" err="1">
                <a:latin typeface="+mj-lt"/>
                <a:ea typeface="+mj-ea"/>
                <a:cs typeface="+mj-cs"/>
              </a:rPr>
              <a:t>samt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100" b="1" kern="1200" dirty="0" err="1">
                <a:latin typeface="+mj-lt"/>
                <a:ea typeface="+mj-ea"/>
                <a:cs typeface="+mj-cs"/>
              </a:rPr>
              <a:t>exporterade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organ</a:t>
            </a:r>
            <a:r>
              <a:rPr lang="en-US" sz="3100" b="1" dirty="0"/>
              <a:t> i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OFO-2024.</a:t>
            </a:r>
            <a:endParaRPr lang="sv-SE" sz="31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CDF4CC7-1D61-467B-BE3A-023BDF81F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2024-09-30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210BABFA-1785-4034-B630-8C2C942A3B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752298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4964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2005" y="256032"/>
            <a:ext cx="11711030" cy="101498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 kern="1200" dirty="0" err="1">
                <a:latin typeface="+mj-lt"/>
                <a:ea typeface="+mj-ea"/>
                <a:cs typeface="+mj-cs"/>
              </a:rPr>
              <a:t>Antal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i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Sjukvårdsregion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Stockholm-Gotland t.om September 2024  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8A48C19-6D86-44E8-BA3D-33775CE95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2024-09-30 OFO Mellansverige </a:t>
            </a:r>
            <a:endParaRPr lang="sv-S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2CBF18C-AD55-4D44-9B60-8F09C6EED22C}"/>
              </a:ext>
            </a:extLst>
          </p:cNvPr>
          <p:cNvSpPr txBox="1"/>
          <p:nvPr/>
        </p:nvSpPr>
        <p:spPr>
          <a:xfrm>
            <a:off x="8307657" y="6034819"/>
            <a:ext cx="3782587" cy="528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defTabSz="914400">
              <a:lnSpc>
                <a:spcPct val="90000"/>
              </a:lnSpc>
              <a:spcAft>
                <a:spcPts val="600"/>
              </a:spcAft>
            </a:pPr>
            <a:endParaRPr lang="en-US" sz="1600" dirty="0"/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614528FF-0430-4476-855C-BC51A4FEA480}"/>
              </a:ext>
            </a:extLst>
          </p:cNvPr>
          <p:cNvSpPr txBox="1">
            <a:spLocks/>
          </p:cNvSpPr>
          <p:nvPr/>
        </p:nvSpPr>
        <p:spPr>
          <a:xfrm>
            <a:off x="1424904" y="2494450"/>
            <a:ext cx="405354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1872"/>
              </p:ext>
            </p:extLst>
          </p:nvPr>
        </p:nvGraphicFramePr>
        <p:xfrm>
          <a:off x="841248" y="1744316"/>
          <a:ext cx="10512552" cy="4539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2228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20117" y="606564"/>
            <a:ext cx="1129997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kern="1200" dirty="0" err="1">
                <a:latin typeface="+mj-lt"/>
                <a:ea typeface="+mj-ea"/>
                <a:cs typeface="+mj-cs"/>
              </a:rPr>
              <a:t>Antal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i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Sjukvårdsregion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2800" dirty="0"/>
              <a:t> t.om September 2024</a:t>
            </a:r>
            <a:endParaRPr lang="en-US" sz="28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9A8CA4C-FA1F-4AC5-80E0-41691515F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prstClr val="black">
                    <a:tint val="75000"/>
                  </a:prstClr>
                </a:solidFill>
              </a:rPr>
              <a:t>2024-09-30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50E7026F-7277-464F-B6BB-C92414B4E5F8}"/>
              </a:ext>
            </a:extLst>
          </p:cNvPr>
          <p:cNvSpPr txBox="1">
            <a:spLocks/>
          </p:cNvSpPr>
          <p:nvPr/>
        </p:nvSpPr>
        <p:spPr>
          <a:xfrm>
            <a:off x="8842916" y="6021658"/>
            <a:ext cx="3189250" cy="6133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412700"/>
              </p:ext>
            </p:extLst>
          </p:nvPr>
        </p:nvGraphicFramePr>
        <p:xfrm>
          <a:off x="1000874" y="2385390"/>
          <a:ext cx="10190252" cy="3828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7363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Slide Background">
            <a:extLst>
              <a:ext uri="{FF2B5EF4-FFF2-40B4-BE49-F238E27FC236}">
                <a16:creationId xmlns:a16="http://schemas.microsoft.com/office/drawing/2014/main" id="{5105D448-4A6C-48A3-8C3C-71AF58F3E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4025579F-C5D8-43BE-AF84-3E66A482C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2544415"/>
          </a:xfrm>
          <a:prstGeom prst="rect">
            <a:avLst/>
          </a:prstGeom>
          <a:ln>
            <a:noFill/>
          </a:ln>
          <a:effectLst>
            <a:outerShdw blurRad="203200" dist="88900" dir="5460000" sx="95000" sy="95000" algn="t" rotWithShape="0">
              <a:srgbClr val="000000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1999" y="463941"/>
            <a:ext cx="9963509" cy="1616529"/>
          </a:xfrm>
          <a:prstGeom prst="ellipse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7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3700" kern="1200" dirty="0">
                <a:latin typeface="+mj-lt"/>
                <a:ea typeface="+mj-ea"/>
                <a:cs typeface="+mj-cs"/>
              </a:rPr>
              <a:t> – OFO </a:t>
            </a:r>
            <a:r>
              <a:rPr lang="en-US" sz="37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3700" kern="1200" dirty="0">
                <a:latin typeface="+mj-lt"/>
                <a:ea typeface="+mj-ea"/>
                <a:cs typeface="+mj-cs"/>
              </a:rPr>
              <a:t> </a:t>
            </a:r>
            <a:br>
              <a:rPr lang="en-US" sz="3700" kern="1200" dirty="0">
                <a:latin typeface="+mj-lt"/>
                <a:ea typeface="+mj-ea"/>
                <a:cs typeface="+mj-cs"/>
              </a:rPr>
            </a:br>
            <a:r>
              <a:rPr lang="en-US" sz="3700" kern="1200" dirty="0" err="1">
                <a:latin typeface="+mj-lt"/>
                <a:ea typeface="+mj-ea"/>
                <a:cs typeface="+mj-cs"/>
              </a:rPr>
              <a:t>ackumulerade</a:t>
            </a:r>
            <a:r>
              <a:rPr lang="en-US" sz="37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latin typeface="+mj-lt"/>
                <a:ea typeface="+mj-ea"/>
                <a:cs typeface="+mj-cs"/>
              </a:rPr>
              <a:t>siffror</a:t>
            </a:r>
            <a:r>
              <a:rPr lang="en-US" sz="37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latin typeface="+mj-lt"/>
                <a:ea typeface="+mj-ea"/>
                <a:cs typeface="+mj-cs"/>
              </a:rPr>
              <a:t>inkl</a:t>
            </a:r>
            <a:r>
              <a:rPr lang="en-US" sz="3700" kern="1200" dirty="0">
                <a:latin typeface="+mj-lt"/>
                <a:ea typeface="+mj-ea"/>
                <a:cs typeface="+mj-cs"/>
              </a:rPr>
              <a:t>. DCD 2024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66C8E2E-04F8-4B85-B283-D6F4818C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/>
                </a:solidFill>
              </a:rPr>
              <a:t>2024-09-30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9006190D-A8AE-481B-90DB-0AADE53C034A}"/>
              </a:ext>
            </a:extLst>
          </p:cNvPr>
          <p:cNvSpPr txBox="1">
            <a:spLocks/>
          </p:cNvSpPr>
          <p:nvPr/>
        </p:nvSpPr>
        <p:spPr>
          <a:xfrm>
            <a:off x="9565579" y="6278977"/>
            <a:ext cx="2013557" cy="1547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35700"/>
              </p:ext>
            </p:extLst>
          </p:nvPr>
        </p:nvGraphicFramePr>
        <p:xfrm>
          <a:off x="872068" y="2544412"/>
          <a:ext cx="10417032" cy="3611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457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Reflek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40000"/>
                <a:lumMod val="105000"/>
              </a:schemeClr>
            </a:gs>
            <a:gs pos="41000">
              <a:schemeClr val="phClr">
                <a:tint val="57000"/>
                <a:satMod val="160000"/>
                <a:lumMod val="99000"/>
              </a:schemeClr>
            </a:gs>
            <a:gs pos="100000">
              <a:schemeClr val="phClr">
                <a:tint val="80000"/>
                <a:satMod val="18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15000"/>
                <a:lumMod val="114000"/>
              </a:schemeClr>
            </a:gs>
            <a:gs pos="60000">
              <a:schemeClr val="phClr">
                <a:tint val="100000"/>
                <a:shade val="96000"/>
                <a:satMod val="100000"/>
                <a:lumMod val="108000"/>
              </a:schemeClr>
            </a:gs>
            <a:gs pos="100000">
              <a:schemeClr val="phClr">
                <a:shade val="91000"/>
                <a:sat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50800" dist="31750" dir="5400000" sy="98000" rotWithShape="0">
              <a:srgbClr val="000000">
                <a:alpha val="4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4800000"/>
            </a:lightRig>
          </a:scene3d>
          <a:sp3d prstMaterial="matte">
            <a:bevelT w="25400" h="44450"/>
          </a:sp3d>
        </a:effectStyle>
        <a:effectStyle>
          <a:effectLst>
            <a:reflection blurRad="25400" stA="32000" endPos="28000" dist="8889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B9B5D9055B02E4EACC74695CE0EF046" ma:contentTypeVersion="17" ma:contentTypeDescription="Skapa ett nytt dokument." ma:contentTypeScope="" ma:versionID="f7ef82a99fd1f95e5483bab3dcac8c0a">
  <xsd:schema xmlns:xsd="http://www.w3.org/2001/XMLSchema" xmlns:xs="http://www.w3.org/2001/XMLSchema" xmlns:p="http://schemas.microsoft.com/office/2006/metadata/properties" xmlns:ns2="7798ac81-4e80-4129-9aea-a91b36d582e7" xmlns:ns3="5600ce37-f781-47b3-b223-84320313827b" targetNamespace="http://schemas.microsoft.com/office/2006/metadata/properties" ma:root="true" ma:fieldsID="d8360219514488919453a1ce370bbb4c" ns2:_="" ns3:_="">
    <xsd:import namespace="7798ac81-4e80-4129-9aea-a91b36d582e7"/>
    <xsd:import namespace="5600ce37-f781-47b3-b223-8432031382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98ac81-4e80-4129-9aea-a91b36d582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f56b5669-8d4c-4328-81e7-31ab7de9bcb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0ce37-f781-47b3-b223-84320313827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00b0453-6d21-4b74-81fb-99c06a43f7d5}" ma:internalName="TaxCatchAll" ma:showField="CatchAllData" ma:web="5600ce37-f781-47b3-b223-8432031382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798ac81-4e80-4129-9aea-a91b36d582e7">
      <Terms xmlns="http://schemas.microsoft.com/office/infopath/2007/PartnerControls"/>
    </lcf76f155ced4ddcb4097134ff3c332f>
    <TaxCatchAll xmlns="5600ce37-f781-47b3-b223-84320313827b" xsi:nil="true"/>
  </documentManagement>
</p:properties>
</file>

<file path=customXml/itemProps1.xml><?xml version="1.0" encoding="utf-8"?>
<ds:datastoreItem xmlns:ds="http://schemas.openxmlformats.org/officeDocument/2006/customXml" ds:itemID="{53F4AE6D-4970-4C5C-BA22-50CAF41447BC}"/>
</file>

<file path=customXml/itemProps2.xml><?xml version="1.0" encoding="utf-8"?>
<ds:datastoreItem xmlns:ds="http://schemas.openxmlformats.org/officeDocument/2006/customXml" ds:itemID="{25194815-20FA-4EB8-BFF0-6D85547CEAAD}"/>
</file>

<file path=customXml/itemProps3.xml><?xml version="1.0" encoding="utf-8"?>
<ds:datastoreItem xmlns:ds="http://schemas.openxmlformats.org/officeDocument/2006/customXml" ds:itemID="{D4FA103F-FB21-4C8D-88B1-2B9BE09472F9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12884</TotalTime>
  <Words>466</Words>
  <Application>Microsoft Office PowerPoint</Application>
  <PresentationFormat>Bredbild</PresentationFormat>
  <Paragraphs>95</Paragraphs>
  <Slides>30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30</vt:i4>
      </vt:variant>
    </vt:vector>
  </HeadingPairs>
  <TitlesOfParts>
    <vt:vector size="37" baseType="lpstr">
      <vt:lpstr>Arial</vt:lpstr>
      <vt:lpstr>Braggadocio</vt:lpstr>
      <vt:lpstr>Calibri</vt:lpstr>
      <vt:lpstr>Calibri Light</vt:lpstr>
      <vt:lpstr>Times New Roman</vt:lpstr>
      <vt:lpstr>Office-tema</vt:lpstr>
      <vt:lpstr>1_Office-tema</vt:lpstr>
      <vt:lpstr>OFO Mellansverige  Statistik 2024 Q3 </vt:lpstr>
      <vt:lpstr>Antal donatorer i Sverige t.om 30 September 2024 </vt:lpstr>
      <vt:lpstr>Antal donatorer i Sverige tom. 30 September 2024</vt:lpstr>
      <vt:lpstr>Antal donatorer i OFO Mellansverige  t.om 30 September 2024</vt:lpstr>
      <vt:lpstr>   Donatorer – OFO – ackumulerade siffror 2020-2024</vt:lpstr>
      <vt:lpstr>Tillvaratagna och  transplanterade organ, samt exporterade organ i OFO-2024.</vt:lpstr>
      <vt:lpstr>Antal donatorer i Sjukvårdsregion Stockholm-Gotland t.om September 2024  </vt:lpstr>
      <vt:lpstr>Antal donatorer i Sjukvårdsregion Mellansverige t.om September 2024</vt:lpstr>
      <vt:lpstr>Donatorer – OFO Mellansverige  ackumulerade siffror inkl. DCD 2024</vt:lpstr>
      <vt:lpstr>Donatorer/sjukhus Region Stockholm-Gotland 2024 </vt:lpstr>
      <vt:lpstr>Donatorer/sjukhus Region Mellansverige  2024 </vt:lpstr>
      <vt:lpstr>Donatorer/sjukhus OFO Mellansverige 2024</vt:lpstr>
      <vt:lpstr>Viljeyttring </vt:lpstr>
      <vt:lpstr>Diagnostikmetod</vt:lpstr>
      <vt:lpstr>Orsaker till total hjärninfarkt inkl. DCD</vt:lpstr>
      <vt:lpstr>Dödsorsaker donatorer DBD &amp; DCD OFO  2010- t.om 30 September 2024 </vt:lpstr>
      <vt:lpstr>Dödsorsak DCD donatorer OFO 2022-t.om 30 september 2024 </vt:lpstr>
      <vt:lpstr>Förfrågan donatorer OFO Mellansverige</vt:lpstr>
      <vt:lpstr>Förfrågan donator  Sjukvårdsregion Stockholm- Gotland  </vt:lpstr>
      <vt:lpstr>Orsak till att förfrågan donator ej accepterats i Region Stockholm-Gotland 2024</vt:lpstr>
      <vt:lpstr>Förfrågan donator   Sjukvårdsregion Mellansverige </vt:lpstr>
      <vt:lpstr>Orsak till att förfrågan donator ej accepterats i  Region Mellansverige  2024</vt:lpstr>
      <vt:lpstr>          Ej genomförda donationer – Förfrågningar (DBD &amp; DCD) 2024 </vt:lpstr>
      <vt:lpstr>Antal donatorer/milj. inv. *) 2019-2023</vt:lpstr>
      <vt:lpstr>Antal donatorer/10 000 döda 2019-2023</vt:lpstr>
      <vt:lpstr>Donatorer – Blodgrupp 2010 – 2023 OFO Mellansverige </vt:lpstr>
      <vt:lpstr>Donatorer – Kön 2010 – 2023 OFO Mellansverige </vt:lpstr>
      <vt:lpstr>Ålder – Donatorer 1986-2023 OFO Mellansverige </vt:lpstr>
      <vt:lpstr>Medel- och medianålder 2000-2023</vt:lpstr>
      <vt:lpstr>Ålder – äldre donatorer   2011-2023 i OFO-mellansverige.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Donation i siffror 2021-03-31</dc:title>
  <dc:creator>Anneli Rask</dc:creator>
  <cp:lastModifiedBy>Anneli Rask</cp:lastModifiedBy>
  <cp:revision>832</cp:revision>
  <dcterms:created xsi:type="dcterms:W3CDTF">2021-03-10T08:13:32Z</dcterms:created>
  <dcterms:modified xsi:type="dcterms:W3CDTF">2024-10-08T07:55:59Z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0x0101006B9B5D9055B02E4EACC74695CE0EF046</vt:lpwstr>
  </property>
</Properties>
</file>