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ommentAuthors.xml" ContentType="application/vnd.openxmlformats-officedocument.presentationml.commentAuthors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9.xml" ContentType="application/vnd.openxmlformats-officedocument.drawingml.chart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  <p:sldMasterId id="2147483942" r:id="rId2"/>
  </p:sldMasterIdLst>
  <p:notesMasterIdLst>
    <p:notesMasterId r:id="rId33"/>
  </p:notesMasterIdLst>
  <p:sldIdLst>
    <p:sldId id="1146" r:id="rId3"/>
    <p:sldId id="331" r:id="rId4"/>
    <p:sldId id="332" r:id="rId5"/>
    <p:sldId id="1147" r:id="rId6"/>
    <p:sldId id="259" r:id="rId7"/>
    <p:sldId id="1157" r:id="rId8"/>
    <p:sldId id="285" r:id="rId9"/>
    <p:sldId id="286" r:id="rId10"/>
    <p:sldId id="282" r:id="rId11"/>
    <p:sldId id="1164" r:id="rId12"/>
    <p:sldId id="1165" r:id="rId13"/>
    <p:sldId id="1148" r:id="rId14"/>
    <p:sldId id="1150" r:id="rId15"/>
    <p:sldId id="1139" r:id="rId16"/>
    <p:sldId id="1151" r:id="rId17"/>
    <p:sldId id="308" r:id="rId18"/>
    <p:sldId id="1162" r:id="rId19"/>
    <p:sldId id="1152" r:id="rId20"/>
    <p:sldId id="1163" r:id="rId21"/>
    <p:sldId id="1158" r:id="rId22"/>
    <p:sldId id="1155" r:id="rId23"/>
    <p:sldId id="1161" r:id="rId24"/>
    <p:sldId id="1168" r:id="rId25"/>
    <p:sldId id="305" r:id="rId26"/>
    <p:sldId id="304" r:id="rId27"/>
    <p:sldId id="310" r:id="rId28"/>
    <p:sldId id="309" r:id="rId29"/>
    <p:sldId id="299" r:id="rId30"/>
    <p:sldId id="322" r:id="rId31"/>
    <p:sldId id="29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 Rask" initials="AR" lastIdx="5" clrIdx="0">
    <p:extLst>
      <p:ext uri="{19B8F6BF-5375-455C-9EA6-DF929625EA0E}">
        <p15:presenceInfo xmlns:p15="http://schemas.microsoft.com/office/powerpoint/2012/main" userId="S::gua026@lul.se::ab17e375-c283-4182-82df-4bf72d9f0d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115"/>
    <a:srgbClr val="C33D13"/>
    <a:srgbClr val="E16BD3"/>
    <a:srgbClr val="1E15D9"/>
    <a:srgbClr val="FFCC00"/>
    <a:srgbClr val="FFFF99"/>
    <a:srgbClr val="A7AE52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38B1855-1B75-4FBE-930C-398BA8C253C6}" styleName="Format med tema 2 - dekorfärg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2.999060976985286E-2"/>
          <c:w val="0.94790722895649526"/>
          <c:h val="0.826497564099104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10</c:v>
                </c:pt>
                <c:pt idx="19">
                  <c:v>4</c:v>
                </c:pt>
                <c:pt idx="20">
                  <c:v>11</c:v>
                </c:pt>
                <c:pt idx="21">
                  <c:v>27</c:v>
                </c:pt>
                <c:pt idx="22">
                  <c:v>47</c:v>
                </c:pt>
                <c:pt idx="23">
                  <c:v>68</c:v>
                </c:pt>
                <c:pt idx="2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F8-4C24-894B-E0C6766297E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97</c:v>
                </c:pt>
                <c:pt idx="1">
                  <c:v>108</c:v>
                </c:pt>
                <c:pt idx="2">
                  <c:v>98</c:v>
                </c:pt>
                <c:pt idx="3">
                  <c:v>114</c:v>
                </c:pt>
                <c:pt idx="4">
                  <c:v>123</c:v>
                </c:pt>
                <c:pt idx="5">
                  <c:v>128</c:v>
                </c:pt>
                <c:pt idx="6">
                  <c:v>137</c:v>
                </c:pt>
                <c:pt idx="7">
                  <c:v>133</c:v>
                </c:pt>
                <c:pt idx="8">
                  <c:v>152</c:v>
                </c:pt>
                <c:pt idx="9">
                  <c:v>128</c:v>
                </c:pt>
                <c:pt idx="10">
                  <c:v>118</c:v>
                </c:pt>
                <c:pt idx="11">
                  <c:v>143</c:v>
                </c:pt>
                <c:pt idx="12">
                  <c:v>141</c:v>
                </c:pt>
                <c:pt idx="13">
                  <c:v>151</c:v>
                </c:pt>
                <c:pt idx="14">
                  <c:v>166</c:v>
                </c:pt>
                <c:pt idx="15">
                  <c:v>167</c:v>
                </c:pt>
                <c:pt idx="16">
                  <c:v>185</c:v>
                </c:pt>
                <c:pt idx="17">
                  <c:v>188</c:v>
                </c:pt>
                <c:pt idx="18">
                  <c:v>172</c:v>
                </c:pt>
                <c:pt idx="19">
                  <c:v>187</c:v>
                </c:pt>
                <c:pt idx="20">
                  <c:v>163</c:v>
                </c:pt>
                <c:pt idx="21">
                  <c:v>165</c:v>
                </c:pt>
                <c:pt idx="22">
                  <c:v>159</c:v>
                </c:pt>
                <c:pt idx="23">
                  <c:v>190</c:v>
                </c:pt>
                <c:pt idx="2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8-4C24-894B-E0C6766297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26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5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5-4BE9-B3D1-62E3B0CE1FB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5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5-4BE9-B3D1-62E3B0CE1FB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65-4BE9-B3D1-62E3B0CE1FB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D-4D52-8037-C0979E241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5B0-4DBF-B7E3-8BCE192DEC2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5B0-4DBF-B7E3-8BCE192DEC2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5B0-4DBF-B7E3-8BCE192DE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4-4F58-AF1F-91737BD2E69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5B0-4DBF-B7E3-8BCE192DEC2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5B0-4DBF-B7E3-8BCE192DEC2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FB6-47DD-AC2D-674D4BD5B4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1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14-4F58-AF1F-91737BD2E69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14-4F58-AF1F-91737BD2E6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2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5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EE-4DAE-9135-96E2EFB51AB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5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EE-4DAE-9135-96E2EFB51AB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EE-4DAE-9135-96E2EFB51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D-reg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13</c:v>
                </c:pt>
                <c:pt idx="1">
                  <c:v>11</c:v>
                </c:pt>
                <c:pt idx="2">
                  <c:v>16</c:v>
                </c:pt>
                <c:pt idx="3">
                  <c:v>15</c:v>
                </c:pt>
                <c:pt idx="4">
                  <c:v>8</c:v>
                </c:pt>
                <c:pt idx="5">
                  <c:v>20</c:v>
                </c:pt>
                <c:pt idx="6">
                  <c:v>10</c:v>
                </c:pt>
                <c:pt idx="7">
                  <c:v>15</c:v>
                </c:pt>
                <c:pt idx="8">
                  <c:v>22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44-4A7D-90F6-A1A9914E6A9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Kort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4-4A7D-90F6-A1A9914E6A9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Muntligen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11</c:v>
                </c:pt>
                <c:pt idx="1">
                  <c:v>18</c:v>
                </c:pt>
                <c:pt idx="2">
                  <c:v>9</c:v>
                </c:pt>
                <c:pt idx="3">
                  <c:v>18</c:v>
                </c:pt>
                <c:pt idx="4">
                  <c:v>15</c:v>
                </c:pt>
                <c:pt idx="5">
                  <c:v>11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4-4A7D-90F6-A1A9914E6A9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Närståendes tolkning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Blad1!$E$7:$E$16</c:f>
              <c:numCache>
                <c:formatCode>General</c:formatCode>
                <c:ptCount val="10"/>
                <c:pt idx="0">
                  <c:v>56</c:v>
                </c:pt>
                <c:pt idx="1">
                  <c:v>56</c:v>
                </c:pt>
                <c:pt idx="2">
                  <c:v>58</c:v>
                </c:pt>
                <c:pt idx="3">
                  <c:v>47</c:v>
                </c:pt>
                <c:pt idx="4">
                  <c:v>52</c:v>
                </c:pt>
                <c:pt idx="5">
                  <c:v>54</c:v>
                </c:pt>
                <c:pt idx="6">
                  <c:v>53</c:v>
                </c:pt>
                <c:pt idx="7">
                  <c:v>59</c:v>
                </c:pt>
                <c:pt idx="8">
                  <c:v>95</c:v>
                </c:pt>
                <c:pt idx="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44-4A7D-90F6-A1A9914E6A9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Förmodat samtycke enligt lag 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Blad1!$F$7:$F$16</c:f>
              <c:numCache>
                <c:formatCode>General</c:formatCode>
                <c:ptCount val="10"/>
                <c:pt idx="6">
                  <c:v>5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44-4A7D-90F6-A1A9914E6A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76094792"/>
        <c:axId val="776091840"/>
      </c:barChart>
      <c:catAx>
        <c:axId val="77609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1840"/>
        <c:crosses val="autoZero"/>
        <c:auto val="1"/>
        <c:lblAlgn val="ctr"/>
        <c:lblOffset val="100"/>
        <c:noMultiLvlLbl val="0"/>
      </c:catAx>
      <c:valAx>
        <c:axId val="776091840"/>
        <c:scaling>
          <c:orientation val="minMax"/>
          <c:max val="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4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59291961612573E-2"/>
          <c:y val="4.1235384804455398E-2"/>
          <c:w val="0.93089827506700396"/>
          <c:h val="0.880301229081820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KNUS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Blad1!$B$5:$B$14</c:f>
              <c:numCache>
                <c:formatCode>General</c:formatCode>
                <c:ptCount val="10"/>
                <c:pt idx="0">
                  <c:v>62</c:v>
                </c:pt>
                <c:pt idx="1">
                  <c:v>61</c:v>
                </c:pt>
                <c:pt idx="2">
                  <c:v>71</c:v>
                </c:pt>
                <c:pt idx="3">
                  <c:v>58</c:v>
                </c:pt>
                <c:pt idx="4">
                  <c:v>55</c:v>
                </c:pt>
                <c:pt idx="5">
                  <c:v>71</c:v>
                </c:pt>
                <c:pt idx="6">
                  <c:v>49</c:v>
                </c:pt>
                <c:pt idx="7">
                  <c:v>49</c:v>
                </c:pt>
                <c:pt idx="8">
                  <c:v>71</c:v>
                </c:pt>
                <c:pt idx="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Cerebral angio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Blad1!$C$5:$C$14</c:f>
              <c:numCache>
                <c:formatCode>General</c:formatCode>
                <c:ptCount val="10"/>
                <c:pt idx="0">
                  <c:v>19</c:v>
                </c:pt>
                <c:pt idx="1">
                  <c:v>29</c:v>
                </c:pt>
                <c:pt idx="2">
                  <c:v>14</c:v>
                </c:pt>
                <c:pt idx="3">
                  <c:v>15</c:v>
                </c:pt>
                <c:pt idx="4">
                  <c:v>20</c:v>
                </c:pt>
                <c:pt idx="5">
                  <c:v>13</c:v>
                </c:pt>
                <c:pt idx="6">
                  <c:v>10</c:v>
                </c:pt>
                <c:pt idx="7">
                  <c:v>17</c:v>
                </c:pt>
                <c:pt idx="8">
                  <c:v>16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Blad1!$D$5:$D$14</c:f>
              <c:numCache>
                <c:formatCode>General</c:formatCode>
                <c:ptCount val="10"/>
                <c:pt idx="3">
                  <c:v>9</c:v>
                </c:pt>
                <c:pt idx="4">
                  <c:v>4</c:v>
                </c:pt>
                <c:pt idx="5">
                  <c:v>8</c:v>
                </c:pt>
                <c:pt idx="6">
                  <c:v>19</c:v>
                </c:pt>
                <c:pt idx="7">
                  <c:v>21</c:v>
                </c:pt>
                <c:pt idx="8">
                  <c:v>40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513570314580242"/>
          <c:y val="5.5122188551367392E-2"/>
          <c:w val="0.22972849861158659"/>
          <c:h val="1.434210314194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34908136482939E-2"/>
          <c:y val="2.0590395715630441E-2"/>
          <c:w val="0.86732131309673244"/>
          <c:h val="0.89178884166675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Kraniell blödning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37</c:v>
                </c:pt>
                <c:pt idx="1">
                  <c:v>49</c:v>
                </c:pt>
                <c:pt idx="2">
                  <c:v>57</c:v>
                </c:pt>
                <c:pt idx="3">
                  <c:v>36</c:v>
                </c:pt>
                <c:pt idx="4">
                  <c:v>39</c:v>
                </c:pt>
                <c:pt idx="5">
                  <c:v>53</c:v>
                </c:pt>
                <c:pt idx="6">
                  <c:v>51</c:v>
                </c:pt>
                <c:pt idx="7">
                  <c:v>44</c:v>
                </c:pt>
                <c:pt idx="8">
                  <c:v>55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16</c:v>
                </c:pt>
                <c:pt idx="1">
                  <c:v>12</c:v>
                </c:pt>
                <c:pt idx="2">
                  <c:v>8</c:v>
                </c:pt>
                <c:pt idx="3">
                  <c:v>14</c:v>
                </c:pt>
                <c:pt idx="4">
                  <c:v>11</c:v>
                </c:pt>
                <c:pt idx="5">
                  <c:v>11</c:v>
                </c:pt>
                <c:pt idx="6">
                  <c:v>5</c:v>
                </c:pt>
                <c:pt idx="7">
                  <c:v>6</c:v>
                </c:pt>
                <c:pt idx="8">
                  <c:v>18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Övrigt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28</c:v>
                </c:pt>
                <c:pt idx="1">
                  <c:v>29</c:v>
                </c:pt>
                <c:pt idx="2">
                  <c:v>20</c:v>
                </c:pt>
                <c:pt idx="3">
                  <c:v>32</c:v>
                </c:pt>
                <c:pt idx="4">
                  <c:v>29</c:v>
                </c:pt>
                <c:pt idx="5">
                  <c:v>28</c:v>
                </c:pt>
                <c:pt idx="6">
                  <c:v>22</c:v>
                </c:pt>
                <c:pt idx="7">
                  <c:v>37</c:v>
                </c:pt>
                <c:pt idx="8">
                  <c:v>54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34569591844496"/>
          <c:y val="4.5940629874974569E-2"/>
          <c:w val="0.27210078359770246"/>
          <c:h val="3.00449910696118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623247996668E-3"/>
          <c:y val="3.6974789915966387E-2"/>
          <c:w val="0.96947527628480246"/>
          <c:h val="0.83709601005756629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0-F901-476D-B2F6-7C2E08472BC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F901-476D-B2F6-7C2E08472BC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F901-476D-B2F6-7C2E08472BC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DD47621-7062-4AA6-AA63-7AF54B5D75F6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901-476D-B2F6-7C2E08472BCF}"/>
                </c:ext>
              </c:extLst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01-476D-B2F6-7C2E08472BCF}"/>
                </c:ext>
              </c:extLst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01-476D-B2F6-7C2E08472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Intrakraniell blödning</c:v>
                </c:pt>
                <c:pt idx="1">
                  <c:v>Trauma</c:v>
                </c:pt>
                <c:pt idx="2">
                  <c:v>Övrigt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605</c:v>
                </c:pt>
                <c:pt idx="1">
                  <c:v>150</c:v>
                </c:pt>
                <c:pt idx="2">
                  <c:v>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Dödsorsak DCD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80C-4E6F-B412-02B18458F1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80C-4E6F-B412-02B18458F1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80C-4E6F-B412-02B18458F1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80C-4E6F-B412-02B18458F1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74A-437F-979F-27F228ACEA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Hjärtstopp </c:v>
                </c:pt>
                <c:pt idx="1">
                  <c:v>ICH/ Stroke </c:v>
                </c:pt>
                <c:pt idx="2">
                  <c:v>Trauma </c:v>
                </c:pt>
                <c:pt idx="3">
                  <c:v>Anoxi- ej primärt hjärtstopp </c:v>
                </c:pt>
                <c:pt idx="4">
                  <c:v>Respinsuff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28</c:v>
                </c:pt>
                <c:pt idx="1">
                  <c:v>17</c:v>
                </c:pt>
                <c:pt idx="2">
                  <c:v>10</c:v>
                </c:pt>
                <c:pt idx="3">
                  <c:v>11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77-49AD-8337-6F34E6FC49D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21708671082E-2"/>
          <c:y val="1.8059429839502449E-2"/>
          <c:w val="0.95555737829132892"/>
          <c:h val="0.923332976455816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35</c:v>
                </c:pt>
                <c:pt idx="1">
                  <c:v>35</c:v>
                </c:pt>
                <c:pt idx="2">
                  <c:v>39</c:v>
                </c:pt>
                <c:pt idx="3">
                  <c:v>39</c:v>
                </c:pt>
                <c:pt idx="4">
                  <c:v>30</c:v>
                </c:pt>
                <c:pt idx="5">
                  <c:v>26</c:v>
                </c:pt>
                <c:pt idx="6">
                  <c:v>20</c:v>
                </c:pt>
                <c:pt idx="7">
                  <c:v>17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 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117</c:v>
                </c:pt>
                <c:pt idx="1">
                  <c:v>142</c:v>
                </c:pt>
                <c:pt idx="2">
                  <c:v>134</c:v>
                </c:pt>
                <c:pt idx="3">
                  <c:v>129</c:v>
                </c:pt>
                <c:pt idx="4">
                  <c:v>120</c:v>
                </c:pt>
                <c:pt idx="5">
                  <c:v>124</c:v>
                </c:pt>
                <c:pt idx="6">
                  <c:v>122</c:v>
                </c:pt>
                <c:pt idx="7">
                  <c:v>144</c:v>
                </c:pt>
                <c:pt idx="8">
                  <c:v>285</c:v>
                </c:pt>
                <c:pt idx="9">
                  <c:v>354</c:v>
                </c:pt>
                <c:pt idx="10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37605081971E-2"/>
          <c:y val="2.4135695753390553E-2"/>
          <c:w val="0.94348006770892767"/>
          <c:h val="0.857038230491988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16</c:v>
                </c:pt>
                <c:pt idx="1">
                  <c:v>18</c:v>
                </c:pt>
                <c:pt idx="2">
                  <c:v>17</c:v>
                </c:pt>
                <c:pt idx="3">
                  <c:v>22</c:v>
                </c:pt>
                <c:pt idx="4">
                  <c:v>11</c:v>
                </c:pt>
                <c:pt idx="5">
                  <c:v>14</c:v>
                </c:pt>
                <c:pt idx="6">
                  <c:v>11</c:v>
                </c:pt>
                <c:pt idx="7">
                  <c:v>11</c:v>
                </c:pt>
                <c:pt idx="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76</c:v>
                </c:pt>
                <c:pt idx="1">
                  <c:v>95</c:v>
                </c:pt>
                <c:pt idx="2">
                  <c:v>88</c:v>
                </c:pt>
                <c:pt idx="3">
                  <c:v>71</c:v>
                </c:pt>
                <c:pt idx="4">
                  <c:v>71</c:v>
                </c:pt>
                <c:pt idx="5">
                  <c:v>84</c:v>
                </c:pt>
                <c:pt idx="6">
                  <c:v>72</c:v>
                </c:pt>
                <c:pt idx="7">
                  <c:v>74</c:v>
                </c:pt>
                <c:pt idx="8">
                  <c:v>70</c:v>
                </c:pt>
                <c:pt idx="9">
                  <c:v>208</c:v>
                </c:pt>
                <c:pt idx="10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2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16</c:v>
                </c:pt>
                <c:pt idx="1">
                  <c:v>13</c:v>
                </c:pt>
                <c:pt idx="2">
                  <c:v>6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7-4EBA-B608-B16FDE4FFA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9</c:v>
                </c:pt>
                <c:pt idx="1">
                  <c:v>3</c:v>
                </c:pt>
                <c:pt idx="2">
                  <c:v>0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7-4EBA-B608-B16FDE4FF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008335"/>
        <c:axId val="222404927"/>
      </c:barChart>
      <c:catAx>
        <c:axId val="31500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22404927"/>
        <c:crosses val="autoZero"/>
        <c:auto val="1"/>
        <c:lblAlgn val="ctr"/>
        <c:lblOffset val="100"/>
        <c:noMultiLvlLbl val="0"/>
      </c:catAx>
      <c:valAx>
        <c:axId val="222404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1500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93-4FCB-9717-2E08CA2EE2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393-4FCB-9717-2E08CA2EE2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Medicinsk kontraindikation </c:v>
                </c:pt>
                <c:pt idx="1">
                  <c:v>Bedömd som ej möjlig donator (utvecklar inte total hjärninfarkt eller bedöms ej avlida inom 180 min). </c:v>
                </c:pt>
                <c:pt idx="2">
                  <c:v>Ej samtycke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44</c:v>
                </c:pt>
                <c:pt idx="1">
                  <c:v>4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6-46FA-BA17-5BB518270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58096542280042E-2"/>
          <c:y val="5.0507145557492396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19</c:v>
                </c:pt>
                <c:pt idx="1">
                  <c:v>17</c:v>
                </c:pt>
                <c:pt idx="2">
                  <c:v>22</c:v>
                </c:pt>
                <c:pt idx="3">
                  <c:v>17</c:v>
                </c:pt>
                <c:pt idx="4">
                  <c:v>19</c:v>
                </c:pt>
                <c:pt idx="5">
                  <c:v>12</c:v>
                </c:pt>
                <c:pt idx="6">
                  <c:v>9</c:v>
                </c:pt>
                <c:pt idx="7">
                  <c:v>6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2E-45BD-89CD-CB33528C35D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41</c:v>
                </c:pt>
                <c:pt idx="1">
                  <c:v>47</c:v>
                </c:pt>
                <c:pt idx="2">
                  <c:v>46</c:v>
                </c:pt>
                <c:pt idx="3">
                  <c:v>58</c:v>
                </c:pt>
                <c:pt idx="4">
                  <c:v>47</c:v>
                </c:pt>
                <c:pt idx="5">
                  <c:v>40</c:v>
                </c:pt>
                <c:pt idx="6">
                  <c:v>50</c:v>
                </c:pt>
                <c:pt idx="7">
                  <c:v>70</c:v>
                </c:pt>
                <c:pt idx="8">
                  <c:v>100</c:v>
                </c:pt>
                <c:pt idx="9">
                  <c:v>146</c:v>
                </c:pt>
                <c:pt idx="1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2E-45BD-89CD-CB33528C35D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DF7-4001-B7E9-E489483F3AA5}"/>
              </c:ext>
            </c:extLst>
          </c:dPt>
          <c:dPt>
            <c:idx val="1"/>
            <c:invertIfNegative val="0"/>
            <c:bubble3D val="0"/>
            <c:spPr>
              <a:solidFill>
                <a:srgbClr val="C121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93-4FCB-9717-2E08CA2EE2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393-4FCB-9717-2E08CA2EE2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Medicinsk kontraindikation </c:v>
                </c:pt>
                <c:pt idx="1">
                  <c:v>Bedöms som ej möjlig donator( utvecklar inte total hjärninfarkt eller bedöms ej avlida inom 180 min).</c:v>
                </c:pt>
                <c:pt idx="2">
                  <c:v>Ej samtycke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20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6-46FA-BA17-5BB518270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3126385158333E-2"/>
          <c:y val="2.1497586645705148E-2"/>
          <c:w val="0.96123448445014126"/>
          <c:h val="0.765449160267702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Blad1!$F$1</c:f>
              <c:strCache>
                <c:ptCount val="1"/>
              </c:strCache>
            </c:strRef>
          </c:tx>
          <c:spPr>
            <a:solidFill>
              <a:srgbClr val="FFCC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B31-428B-AB77-6C67B83559C8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B31-428B-AB77-6C67B83559C8}"/>
              </c:ext>
            </c:extLst>
          </c:dPt>
          <c:dPt>
            <c:idx val="2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B31-428B-AB77-6C67B83559C8}"/>
              </c:ext>
            </c:extLst>
          </c:dPt>
          <c:dPt>
            <c:idx val="2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31-428B-AB77-6C67B83559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Blad1!$F$2:$F$34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4-DB31-428B-AB77-6C67B83559C8}"/>
            </c:ext>
          </c:extLst>
        </c:ser>
        <c:ser>
          <c:idx val="1"/>
          <c:order val="1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Blad1!$B$2:$B$35</c:f>
              <c:numCache>
                <c:formatCode>General</c:formatCode>
                <c:ptCount val="34"/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6">
                  <c:v>1</c:v>
                </c:pt>
                <c:pt idx="14">
                  <c:v>1</c:v>
                </c:pt>
                <c:pt idx="17">
                  <c:v>1</c:v>
                </c:pt>
                <c:pt idx="19">
                  <c:v>1</c:v>
                </c:pt>
                <c:pt idx="20">
                  <c:v>1</c:v>
                </c:pt>
                <c:pt idx="24">
                  <c:v>2</c:v>
                </c:pt>
                <c:pt idx="25">
                  <c:v>1</c:v>
                </c:pt>
                <c:pt idx="2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31-428B-AB77-6C67B83559C8}"/>
            </c:ext>
          </c:extLst>
        </c:ser>
        <c:ser>
          <c:idx val="2"/>
          <c:order val="2"/>
          <c:tx>
            <c:strRef>
              <c:f>Blad1!$C$1</c:f>
              <c:strCache>
                <c:ptCount val="1"/>
                <c:pt idx="0">
                  <c:v>Förfrågan DCD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Blad1!$C$2:$C$35</c:f>
              <c:numCache>
                <c:formatCode>General</c:formatCode>
                <c:ptCount val="34"/>
                <c:pt idx="1">
                  <c:v>10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  <c:pt idx="7">
                  <c:v>3</c:v>
                </c:pt>
                <c:pt idx="8">
                  <c:v>6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  <c:pt idx="15">
                  <c:v>1</c:v>
                </c:pt>
                <c:pt idx="16">
                  <c:v>1</c:v>
                </c:pt>
                <c:pt idx="19">
                  <c:v>3</c:v>
                </c:pt>
                <c:pt idx="20">
                  <c:v>1</c:v>
                </c:pt>
                <c:pt idx="21">
                  <c:v>1</c:v>
                </c:pt>
                <c:pt idx="22">
                  <c:v>2</c:v>
                </c:pt>
                <c:pt idx="23">
                  <c:v>1</c:v>
                </c:pt>
                <c:pt idx="24">
                  <c:v>2</c:v>
                </c:pt>
                <c:pt idx="26">
                  <c:v>1</c:v>
                </c:pt>
                <c:pt idx="28">
                  <c:v>1</c:v>
                </c:pt>
                <c:pt idx="3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31-428B-AB77-6C67B83559C8}"/>
            </c:ext>
          </c:extLst>
        </c:ser>
        <c:ser>
          <c:idx val="3"/>
          <c:order val="3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Blad1!$D$2:$D$35</c:f>
              <c:numCache>
                <c:formatCode>General</c:formatCode>
                <c:ptCount val="34"/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4">
                  <c:v>1</c:v>
                </c:pt>
                <c:pt idx="19">
                  <c:v>2</c:v>
                </c:pt>
                <c:pt idx="20">
                  <c:v>1</c:v>
                </c:pt>
                <c:pt idx="24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31-428B-AB77-6C67B83559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38632024"/>
        <c:axId val="538632680"/>
      </c:barChart>
      <c:catAx>
        <c:axId val="53863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680"/>
        <c:crosses val="autoZero"/>
        <c:auto val="1"/>
        <c:lblAlgn val="ctr"/>
        <c:lblOffset val="100"/>
        <c:noMultiLvlLbl val="0"/>
      </c:catAx>
      <c:valAx>
        <c:axId val="538632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421555225846137"/>
          <c:y val="1.5808269343035711E-2"/>
          <c:w val="0.47872195173197962"/>
          <c:h val="5.391657133989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33152353543571E-2"/>
          <c:y val="0.12190870945902157"/>
          <c:w val="0.9474221864824968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Blad1!$D$2:$D$6</c:f>
              <c:numCache>
                <c:formatCode>0</c:formatCode>
                <c:ptCount val="5"/>
                <c:pt idx="0">
                  <c:v>18.3</c:v>
                </c:pt>
                <c:pt idx="1">
                  <c:v>16.7</c:v>
                </c:pt>
                <c:pt idx="2">
                  <c:v>22.1</c:v>
                </c:pt>
                <c:pt idx="3">
                  <c:v>14.7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Blad1!$E$2:$E$6</c:f>
              <c:numCache>
                <c:formatCode>0</c:formatCode>
                <c:ptCount val="5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13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19</c:v>
                </c:pt>
                <c:pt idx="1">
                  <c:v>14</c:v>
                </c:pt>
                <c:pt idx="2">
                  <c:v>18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18</c:v>
                </c:pt>
                <c:pt idx="1">
                  <c:v>20</c:v>
                </c:pt>
                <c:pt idx="2">
                  <c:v>20</c:v>
                </c:pt>
                <c:pt idx="3">
                  <c:v>21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16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3-47D9-83FC-EADBCA451B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52284225341401E-2"/>
          <c:y val="0.12365042911883323"/>
          <c:w val="0.94707388886780186"/>
          <c:h val="0.74642590883163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28</c:v>
                </c:pt>
                <c:pt idx="1">
                  <c:v>17</c:v>
                </c:pt>
                <c:pt idx="2">
                  <c:v>24</c:v>
                </c:pt>
                <c:pt idx="3">
                  <c:v>17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27</c:v>
                </c:pt>
                <c:pt idx="1">
                  <c:v>18</c:v>
                </c:pt>
                <c:pt idx="2">
                  <c:v>15</c:v>
                </c:pt>
                <c:pt idx="3">
                  <c:v>14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30</c:v>
                </c:pt>
                <c:pt idx="1">
                  <c:v>14</c:v>
                </c:pt>
                <c:pt idx="2">
                  <c:v>19</c:v>
                </c:pt>
                <c:pt idx="3">
                  <c:v>25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26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41</c:v>
                </c:pt>
                <c:pt idx="1">
                  <c:v>27</c:v>
                </c:pt>
                <c:pt idx="2">
                  <c:v>26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D-4757-AAB2-DD38BB0101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306502545620743E-2"/>
          <c:y val="0.16708935947190437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F784-4394-954C-798C7E673A4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F784-4394-954C-798C7E673A4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2"/>
              <c:layout>
                <c:manualLayout>
                  <c:x val="7.509376545323139E-2"/>
                  <c:y val="9.12190687094406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84-4394-954C-798C7E673A4B}"/>
                </c:ext>
              </c:extLst>
            </c:dLbl>
            <c:dLbl>
              <c:idx val="3"/>
              <c:layout>
                <c:manualLayout>
                  <c:x val="2.6704420099661456E-2"/>
                  <c:y val="0.133043445487342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O</c:v>
                </c:pt>
                <c:pt idx="1">
                  <c:v>A</c:v>
                </c:pt>
                <c:pt idx="2">
                  <c:v>B</c:v>
                </c:pt>
                <c:pt idx="3">
                  <c:v>AB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452</c:v>
                </c:pt>
                <c:pt idx="1">
                  <c:v>487</c:v>
                </c:pt>
                <c:pt idx="2">
                  <c:v>138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337693472835032"/>
          <c:y val="0.88759449442829164"/>
          <c:w val="0.25450687942019051"/>
          <c:h val="8.79720977825473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0.17659809465502335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1675-48DE-BAB8-50C1A955DCF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1675-48DE-BAB8-50C1A955DCF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0"/>
              <c:layout>
                <c:manualLayout>
                  <c:x val="-0.16324156491308162"/>
                  <c:y val="-0.1604995980546673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4041A282-9D72-499D-9883-F179A9909F58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75-48DE-BAB8-50C1A955DCF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9417792E-45F3-4F77-BC26-9A2D0256519D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Blad1!$A$2:$A$3</c:f>
              <c:strCache>
                <c:ptCount val="2"/>
                <c:pt idx="0">
                  <c:v>Män</c:v>
                </c:pt>
                <c:pt idx="1">
                  <c:v>Kvinnor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599</c:v>
                </c:pt>
                <c:pt idx="1">
                  <c:v>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Blad1!$A$2:$A$11</c:f>
              <c:strCache>
                <c:ptCount val="10"/>
                <c:pt idx="0">
                  <c:v>0-10 år</c:v>
                </c:pt>
                <c:pt idx="1">
                  <c:v>11-20 år</c:v>
                </c:pt>
                <c:pt idx="2">
                  <c:v>21-30 år</c:v>
                </c:pt>
                <c:pt idx="3">
                  <c:v>31-40 år</c:v>
                </c:pt>
                <c:pt idx="4">
                  <c:v>41-50 år</c:v>
                </c:pt>
                <c:pt idx="5">
                  <c:v>51-60 år</c:v>
                </c:pt>
                <c:pt idx="6">
                  <c:v>61-70 år</c:v>
                </c:pt>
                <c:pt idx="7">
                  <c:v>71-80 år</c:v>
                </c:pt>
                <c:pt idx="8">
                  <c:v>81-90 år</c:v>
                </c:pt>
                <c:pt idx="9">
                  <c:v>&gt; 90 år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48</c:v>
                </c:pt>
                <c:pt idx="1">
                  <c:v>131</c:v>
                </c:pt>
                <c:pt idx="2">
                  <c:v>153</c:v>
                </c:pt>
                <c:pt idx="3">
                  <c:v>218</c:v>
                </c:pt>
                <c:pt idx="4">
                  <c:v>384</c:v>
                </c:pt>
                <c:pt idx="5">
                  <c:v>518</c:v>
                </c:pt>
                <c:pt idx="6">
                  <c:v>559</c:v>
                </c:pt>
                <c:pt idx="7">
                  <c:v>295</c:v>
                </c:pt>
                <c:pt idx="8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F6-4E88-81F0-6B9CC0340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379773840"/>
        <c:axId val="379771872"/>
      </c:barChart>
      <c:catAx>
        <c:axId val="37977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1872"/>
        <c:crosses val="autoZero"/>
        <c:auto val="1"/>
        <c:lblAlgn val="ctr"/>
        <c:lblOffset val="100"/>
        <c:noMultiLvlLbl val="0"/>
      </c:catAx>
      <c:valAx>
        <c:axId val="37977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38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5649281293534E-2"/>
          <c:y val="4.3195327605245665E-2"/>
          <c:w val="0.96294350718706467"/>
          <c:h val="0.72925926898471327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Medelålder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Blad1!$A$7:$A$30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Blad1!$B$7:$B$30</c:f>
              <c:numCache>
                <c:formatCode>General</c:formatCode>
                <c:ptCount val="24"/>
                <c:pt idx="0">
                  <c:v>46</c:v>
                </c:pt>
                <c:pt idx="1">
                  <c:v>53</c:v>
                </c:pt>
                <c:pt idx="2">
                  <c:v>49</c:v>
                </c:pt>
                <c:pt idx="3">
                  <c:v>52</c:v>
                </c:pt>
                <c:pt idx="4">
                  <c:v>49</c:v>
                </c:pt>
                <c:pt idx="5">
                  <c:v>56</c:v>
                </c:pt>
                <c:pt idx="6">
                  <c:v>53</c:v>
                </c:pt>
                <c:pt idx="7">
                  <c:v>52</c:v>
                </c:pt>
                <c:pt idx="8">
                  <c:v>53</c:v>
                </c:pt>
                <c:pt idx="9">
                  <c:v>52</c:v>
                </c:pt>
                <c:pt idx="10">
                  <c:v>48</c:v>
                </c:pt>
                <c:pt idx="11">
                  <c:v>54</c:v>
                </c:pt>
                <c:pt idx="12">
                  <c:v>55</c:v>
                </c:pt>
                <c:pt idx="13">
                  <c:v>53</c:v>
                </c:pt>
                <c:pt idx="14">
                  <c:v>53</c:v>
                </c:pt>
                <c:pt idx="15">
                  <c:v>55</c:v>
                </c:pt>
                <c:pt idx="16">
                  <c:v>57</c:v>
                </c:pt>
                <c:pt idx="17">
                  <c:v>55</c:v>
                </c:pt>
                <c:pt idx="18">
                  <c:v>57</c:v>
                </c:pt>
                <c:pt idx="19">
                  <c:v>56</c:v>
                </c:pt>
                <c:pt idx="20">
                  <c:v>57</c:v>
                </c:pt>
                <c:pt idx="21">
                  <c:v>57</c:v>
                </c:pt>
                <c:pt idx="22">
                  <c:v>58</c:v>
                </c:pt>
                <c:pt idx="23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C4-4D47-ABB2-A20328CCBD5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Medianålder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Blad1!$A$7:$A$30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Blad1!$C$7:$C$30</c:f>
              <c:numCache>
                <c:formatCode>General</c:formatCode>
                <c:ptCount val="24"/>
                <c:pt idx="0">
                  <c:v>48</c:v>
                </c:pt>
                <c:pt idx="1">
                  <c:v>53</c:v>
                </c:pt>
                <c:pt idx="2">
                  <c:v>57</c:v>
                </c:pt>
                <c:pt idx="3">
                  <c:v>53</c:v>
                </c:pt>
                <c:pt idx="4">
                  <c:v>52</c:v>
                </c:pt>
                <c:pt idx="5">
                  <c:v>59</c:v>
                </c:pt>
                <c:pt idx="6">
                  <c:v>55</c:v>
                </c:pt>
                <c:pt idx="7">
                  <c:v>56</c:v>
                </c:pt>
                <c:pt idx="8">
                  <c:v>58</c:v>
                </c:pt>
                <c:pt idx="9">
                  <c:v>55</c:v>
                </c:pt>
                <c:pt idx="10">
                  <c:v>53</c:v>
                </c:pt>
                <c:pt idx="11">
                  <c:v>58</c:v>
                </c:pt>
                <c:pt idx="12">
                  <c:v>59</c:v>
                </c:pt>
                <c:pt idx="13">
                  <c:v>54</c:v>
                </c:pt>
                <c:pt idx="14">
                  <c:v>57</c:v>
                </c:pt>
                <c:pt idx="15">
                  <c:v>59</c:v>
                </c:pt>
                <c:pt idx="16">
                  <c:v>59</c:v>
                </c:pt>
                <c:pt idx="17">
                  <c:v>62</c:v>
                </c:pt>
                <c:pt idx="18">
                  <c:v>63</c:v>
                </c:pt>
                <c:pt idx="19">
                  <c:v>61</c:v>
                </c:pt>
                <c:pt idx="20">
                  <c:v>59</c:v>
                </c:pt>
                <c:pt idx="21">
                  <c:v>63</c:v>
                </c:pt>
                <c:pt idx="22">
                  <c:v>62</c:v>
                </c:pt>
                <c:pt idx="23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C4-4D47-ABB2-A20328CCB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285368"/>
        <c:axId val="353294552"/>
      </c:lineChart>
      <c:catAx>
        <c:axId val="353285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94552"/>
        <c:crosses val="autoZero"/>
        <c:auto val="1"/>
        <c:lblAlgn val="ctr"/>
        <c:lblOffset val="100"/>
        <c:noMultiLvlLbl val="0"/>
      </c:catAx>
      <c:valAx>
        <c:axId val="35329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85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5.3425865791165837E-2"/>
          <c:w val="0.93875212271143804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Blad1!$A$3:$A$26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Blad1!$B$3:$B$26</c:f>
              <c:numCache>
                <c:formatCode>General</c:formatCode>
                <c:ptCount val="24"/>
                <c:pt idx="17">
                  <c:v>9</c:v>
                </c:pt>
                <c:pt idx="18">
                  <c:v>4</c:v>
                </c:pt>
                <c:pt idx="19">
                  <c:v>8</c:v>
                </c:pt>
                <c:pt idx="20">
                  <c:v>19</c:v>
                </c:pt>
                <c:pt idx="21">
                  <c:v>21</c:v>
                </c:pt>
                <c:pt idx="22">
                  <c:v>40</c:v>
                </c:pt>
                <c:pt idx="2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Blad1!$A$3:$A$26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Blad1!$C$3:$C$26</c:f>
              <c:numCache>
                <c:formatCode>General</c:formatCode>
                <c:ptCount val="24"/>
                <c:pt idx="0">
                  <c:v>52</c:v>
                </c:pt>
                <c:pt idx="1">
                  <c:v>42</c:v>
                </c:pt>
                <c:pt idx="2">
                  <c:v>53</c:v>
                </c:pt>
                <c:pt idx="3">
                  <c:v>61</c:v>
                </c:pt>
                <c:pt idx="4">
                  <c:v>53</c:v>
                </c:pt>
                <c:pt idx="5">
                  <c:v>61</c:v>
                </c:pt>
                <c:pt idx="6">
                  <c:v>52</c:v>
                </c:pt>
                <c:pt idx="7">
                  <c:v>67</c:v>
                </c:pt>
                <c:pt idx="8">
                  <c:v>48</c:v>
                </c:pt>
                <c:pt idx="9">
                  <c:v>52</c:v>
                </c:pt>
                <c:pt idx="10">
                  <c:v>65</c:v>
                </c:pt>
                <c:pt idx="11">
                  <c:v>64</c:v>
                </c:pt>
                <c:pt idx="12">
                  <c:v>60</c:v>
                </c:pt>
                <c:pt idx="13">
                  <c:v>84</c:v>
                </c:pt>
                <c:pt idx="14">
                  <c:v>81</c:v>
                </c:pt>
                <c:pt idx="15">
                  <c:v>90</c:v>
                </c:pt>
                <c:pt idx="16">
                  <c:v>85</c:v>
                </c:pt>
                <c:pt idx="17">
                  <c:v>73</c:v>
                </c:pt>
                <c:pt idx="18">
                  <c:v>75</c:v>
                </c:pt>
                <c:pt idx="19">
                  <c:v>84</c:v>
                </c:pt>
                <c:pt idx="20">
                  <c:v>59</c:v>
                </c:pt>
                <c:pt idx="21">
                  <c:v>66</c:v>
                </c:pt>
                <c:pt idx="22">
                  <c:v>87</c:v>
                </c:pt>
                <c:pt idx="2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48316786488649E-3"/>
                      <c:h val="3.543686042015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63A-42D2-BEAC-D46382DA4F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Blad1!$A$3:$A$26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Blad1!$D$3:$D$26</c:f>
              <c:numCache>
                <c:formatCode>General</c:formatCode>
                <c:ptCount val="24"/>
                <c:pt idx="22">
                  <c:v>6</c:v>
                </c:pt>
                <c:pt idx="2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8-461E-8321-1E8D2F863DB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948020084445965E-2"/>
                      <c:h val="2.93323194347675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1-4144-A011-E91496235E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Blad1!$A$3:$A$26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Blad1!$E$3:$E$26</c:f>
              <c:numCache>
                <c:formatCode>General</c:formatCode>
                <c:ptCount val="24"/>
                <c:pt idx="22">
                  <c:v>3</c:v>
                </c:pt>
                <c:pt idx="2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8-461E-8321-1E8D2F863DB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089358544051637"/>
          <c:y val="4.2771035477226813E-2"/>
          <c:w val="0.44418683684013072"/>
          <c:h val="8.1689029313595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16580299257465E-2"/>
          <c:y val="3.9275325878382852E-2"/>
          <c:w val="0.9640900186389744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70-79 år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Blad1!$B$2:$B$14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9</c:v>
                </c:pt>
                <c:pt idx="3">
                  <c:v>13</c:v>
                </c:pt>
                <c:pt idx="4">
                  <c:v>13</c:v>
                </c:pt>
                <c:pt idx="5">
                  <c:v>15</c:v>
                </c:pt>
                <c:pt idx="6">
                  <c:v>21</c:v>
                </c:pt>
                <c:pt idx="7">
                  <c:v>21</c:v>
                </c:pt>
                <c:pt idx="8">
                  <c:v>18</c:v>
                </c:pt>
                <c:pt idx="9">
                  <c:v>23</c:v>
                </c:pt>
                <c:pt idx="10">
                  <c:v>15</c:v>
                </c:pt>
                <c:pt idx="11">
                  <c:v>20</c:v>
                </c:pt>
                <c:pt idx="1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C-40FC-960A-6FD2576DAD1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80-89 år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5</c:v>
                </c:pt>
                <c:pt idx="11">
                  <c:v>4</c:v>
                </c:pt>
                <c:pt idx="1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C-40FC-960A-6FD2576DAD1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&gt; 89 år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Blad1!$D$2:$D$14</c:f>
              <c:numCache>
                <c:formatCode>General</c:formatCode>
                <c:ptCount val="13"/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C-40FC-960A-6FD2576DAD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51855648"/>
        <c:axId val="351854008"/>
      </c:barChart>
      <c:catAx>
        <c:axId val="3518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4008"/>
        <c:crosses val="autoZero"/>
        <c:auto val="1"/>
        <c:lblAlgn val="ctr"/>
        <c:lblOffset val="100"/>
        <c:noMultiLvlLbl val="0"/>
      </c:catAx>
      <c:valAx>
        <c:axId val="35185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36068317547265E-2"/>
          <c:y val="2.132079833835018E-2"/>
          <c:w val="0.94089257864506071"/>
          <c:h val="0.80306241436542047"/>
        </c:manualLayout>
      </c:layout>
      <c:lineChart>
        <c:grouping val="standar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Blad1!$D$2:$D$15</c:f>
              <c:numCache>
                <c:formatCode>General</c:formatCode>
                <c:ptCount val="14"/>
                <c:pt idx="0">
                  <c:v>0</c:v>
                </c:pt>
                <c:pt idx="1">
                  <c:v>6</c:v>
                </c:pt>
                <c:pt idx="2">
                  <c:v>14</c:v>
                </c:pt>
                <c:pt idx="3">
                  <c:v>20</c:v>
                </c:pt>
                <c:pt idx="4">
                  <c:v>31</c:v>
                </c:pt>
                <c:pt idx="5">
                  <c:v>34</c:v>
                </c:pt>
                <c:pt idx="6">
                  <c:v>41</c:v>
                </c:pt>
                <c:pt idx="7">
                  <c:v>44</c:v>
                </c:pt>
                <c:pt idx="8">
                  <c:v>47</c:v>
                </c:pt>
                <c:pt idx="9">
                  <c:v>54</c:v>
                </c:pt>
                <c:pt idx="10">
                  <c:v>62</c:v>
                </c:pt>
                <c:pt idx="11">
                  <c:v>68</c:v>
                </c:pt>
                <c:pt idx="12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Blad1!$E$2:$E$15</c:f>
              <c:numCache>
                <c:formatCode>General</c:formatCode>
                <c:ptCount val="14"/>
                <c:pt idx="0">
                  <c:v>0</c:v>
                </c:pt>
                <c:pt idx="1">
                  <c:v>6</c:v>
                </c:pt>
                <c:pt idx="2">
                  <c:v>21</c:v>
                </c:pt>
                <c:pt idx="3">
                  <c:v>31</c:v>
                </c:pt>
                <c:pt idx="4">
                  <c:v>35</c:v>
                </c:pt>
                <c:pt idx="5">
                  <c:v>39</c:v>
                </c:pt>
                <c:pt idx="6">
                  <c:v>43</c:v>
                </c:pt>
                <c:pt idx="7">
                  <c:v>51</c:v>
                </c:pt>
                <c:pt idx="8">
                  <c:v>64</c:v>
                </c:pt>
                <c:pt idx="9">
                  <c:v>76</c:v>
                </c:pt>
                <c:pt idx="10">
                  <c:v>83</c:v>
                </c:pt>
                <c:pt idx="11">
                  <c:v>85</c:v>
                </c:pt>
                <c:pt idx="12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F-49EE-8310-F67A0A8269ED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3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Blad1!$F$2:$F$15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36</c:v>
                </c:pt>
                <c:pt idx="7">
                  <c:v>41</c:v>
                </c:pt>
                <c:pt idx="8">
                  <c:v>51</c:v>
                </c:pt>
                <c:pt idx="9">
                  <c:v>58</c:v>
                </c:pt>
                <c:pt idx="10">
                  <c:v>69</c:v>
                </c:pt>
                <c:pt idx="11">
                  <c:v>75</c:v>
                </c:pt>
                <c:pt idx="12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F-49EE-8310-F67A0A8269ED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4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Blad1!$G$2:$G$15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12</c:v>
                </c:pt>
                <c:pt idx="3">
                  <c:v>20</c:v>
                </c:pt>
                <c:pt idx="4">
                  <c:v>27</c:v>
                </c:pt>
                <c:pt idx="5">
                  <c:v>35</c:v>
                </c:pt>
                <c:pt idx="6">
                  <c:v>45</c:v>
                </c:pt>
                <c:pt idx="7">
                  <c:v>51</c:v>
                </c:pt>
                <c:pt idx="8">
                  <c:v>60</c:v>
                </c:pt>
                <c:pt idx="9">
                  <c:v>66</c:v>
                </c:pt>
                <c:pt idx="10">
                  <c:v>74</c:v>
                </c:pt>
                <c:pt idx="11">
                  <c:v>76</c:v>
                </c:pt>
                <c:pt idx="12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36-45A2-B71D-7EB5024DB6BD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5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Blad1!$H$2:$H$15</c:f>
              <c:numCache>
                <c:formatCode>General</c:formatCode>
                <c:ptCount val="14"/>
                <c:pt idx="0">
                  <c:v>0</c:v>
                </c:pt>
                <c:pt idx="1">
                  <c:v>11</c:v>
                </c:pt>
                <c:pt idx="2">
                  <c:v>22</c:v>
                </c:pt>
                <c:pt idx="3">
                  <c:v>32</c:v>
                </c:pt>
                <c:pt idx="4">
                  <c:v>40</c:v>
                </c:pt>
                <c:pt idx="5">
                  <c:v>53</c:v>
                </c:pt>
                <c:pt idx="6">
                  <c:v>66</c:v>
                </c:pt>
                <c:pt idx="7">
                  <c:v>73</c:v>
                </c:pt>
                <c:pt idx="8">
                  <c:v>83</c:v>
                </c:pt>
                <c:pt idx="9">
                  <c:v>92</c:v>
                </c:pt>
                <c:pt idx="10">
                  <c:v>107</c:v>
                </c:pt>
                <c:pt idx="11">
                  <c:v>121</c:v>
                </c:pt>
                <c:pt idx="12">
                  <c:v>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B5-4C69-8436-2FE93310646A}"/>
            </c:ext>
          </c:extLst>
        </c:ser>
        <c:ser>
          <c:idx val="5"/>
          <c:order val="5"/>
          <c:tx>
            <c:strRef>
              <c:f>Blad1!$I$1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accent6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Blad1!$I$2:$I$15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15</c:v>
                </c:pt>
                <c:pt idx="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0E-4F5C-98F3-729CCCC73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Blad1!$B$2:$B$8</c:f>
              <c:numCache>
                <c:formatCode>General</c:formatCode>
                <c:ptCount val="7"/>
                <c:pt idx="0">
                  <c:v>28</c:v>
                </c:pt>
                <c:pt idx="1">
                  <c:v>13</c:v>
                </c:pt>
                <c:pt idx="2">
                  <c:v>2</c:v>
                </c:pt>
                <c:pt idx="3">
                  <c:v>5</c:v>
                </c:pt>
                <c:pt idx="4">
                  <c:v>8</c:v>
                </c:pt>
                <c:pt idx="5">
                  <c:v>4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F-4C7C-A328-2CAEDE8858A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Blad1!$C$2:$C$8</c:f>
              <c:numCache>
                <c:formatCode>General</c:formatCode>
                <c:ptCount val="7"/>
                <c:pt idx="0">
                  <c:v>17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F-4C7C-A328-2CAEDE885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18784848"/>
        <c:axId val="518778288"/>
      </c:barChart>
      <c:catAx>
        <c:axId val="51878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78288"/>
        <c:crosses val="autoZero"/>
        <c:auto val="1"/>
        <c:lblAlgn val="ctr"/>
        <c:lblOffset val="100"/>
        <c:noMultiLvlLbl val="0"/>
      </c:catAx>
      <c:valAx>
        <c:axId val="51877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84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83703994412864E-2"/>
          <c:y val="4.6797097485406003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6</c:v>
                </c:pt>
                <c:pt idx="19">
                  <c:v>2</c:v>
                </c:pt>
                <c:pt idx="20">
                  <c:v>6</c:v>
                </c:pt>
                <c:pt idx="21">
                  <c:v>17</c:v>
                </c:pt>
                <c:pt idx="22">
                  <c:v>12</c:v>
                </c:pt>
                <c:pt idx="23">
                  <c:v>25</c:v>
                </c:pt>
                <c:pt idx="2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23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20</c:v>
                </c:pt>
                <c:pt idx="5">
                  <c:v>14</c:v>
                </c:pt>
                <c:pt idx="6">
                  <c:v>22</c:v>
                </c:pt>
                <c:pt idx="7">
                  <c:v>27</c:v>
                </c:pt>
                <c:pt idx="8">
                  <c:v>32</c:v>
                </c:pt>
                <c:pt idx="9">
                  <c:v>21</c:v>
                </c:pt>
                <c:pt idx="10">
                  <c:v>29</c:v>
                </c:pt>
                <c:pt idx="11">
                  <c:v>29</c:v>
                </c:pt>
                <c:pt idx="12">
                  <c:v>22</c:v>
                </c:pt>
                <c:pt idx="13">
                  <c:v>26</c:v>
                </c:pt>
                <c:pt idx="14">
                  <c:v>41</c:v>
                </c:pt>
                <c:pt idx="15">
                  <c:v>43</c:v>
                </c:pt>
                <c:pt idx="16">
                  <c:v>44</c:v>
                </c:pt>
                <c:pt idx="17">
                  <c:v>46</c:v>
                </c:pt>
                <c:pt idx="18">
                  <c:v>37</c:v>
                </c:pt>
                <c:pt idx="19">
                  <c:v>42</c:v>
                </c:pt>
                <c:pt idx="20">
                  <c:v>46</c:v>
                </c:pt>
                <c:pt idx="21">
                  <c:v>31</c:v>
                </c:pt>
                <c:pt idx="22">
                  <c:v>32</c:v>
                </c:pt>
                <c:pt idx="23">
                  <c:v>44</c:v>
                </c:pt>
                <c:pt idx="2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5.3425865791165837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9</c:v>
                </c:pt>
                <c:pt idx="23">
                  <c:v>15</c:v>
                </c:pt>
                <c:pt idx="2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7000"/>
                    <a:satMod val="115000"/>
                    <a:lumMod val="114000"/>
                  </a:schemeClr>
                </a:gs>
                <a:gs pos="60000">
                  <a:schemeClr val="accent5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5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26</c:v>
                </c:pt>
                <c:pt idx="1">
                  <c:v>32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39</c:v>
                </c:pt>
                <c:pt idx="6">
                  <c:v>39</c:v>
                </c:pt>
                <c:pt idx="7">
                  <c:v>25</c:v>
                </c:pt>
                <c:pt idx="8">
                  <c:v>35</c:v>
                </c:pt>
                <c:pt idx="9">
                  <c:v>27</c:v>
                </c:pt>
                <c:pt idx="10">
                  <c:v>23</c:v>
                </c:pt>
                <c:pt idx="11">
                  <c:v>36</c:v>
                </c:pt>
                <c:pt idx="12">
                  <c:v>42</c:v>
                </c:pt>
                <c:pt idx="13">
                  <c:v>34</c:v>
                </c:pt>
                <c:pt idx="14">
                  <c:v>43</c:v>
                </c:pt>
                <c:pt idx="15">
                  <c:v>38</c:v>
                </c:pt>
                <c:pt idx="16">
                  <c:v>46</c:v>
                </c:pt>
                <c:pt idx="17">
                  <c:v>39</c:v>
                </c:pt>
                <c:pt idx="18">
                  <c:v>36</c:v>
                </c:pt>
                <c:pt idx="19">
                  <c:v>33</c:v>
                </c:pt>
                <c:pt idx="20">
                  <c:v>38</c:v>
                </c:pt>
                <c:pt idx="21">
                  <c:v>28</c:v>
                </c:pt>
                <c:pt idx="22">
                  <c:v>34</c:v>
                </c:pt>
                <c:pt idx="23">
                  <c:v>43</c:v>
                </c:pt>
                <c:pt idx="2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866662767515464"/>
          <c:y val="0.9487043266424231"/>
          <c:w val="9.8927779214881051E-2"/>
          <c:h val="3.1392977169100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25440298223594E-2"/>
          <c:y val="2.6330764512870638E-2"/>
          <c:w val="0.86387523071970274"/>
          <c:h val="0.77918446549036202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Stockholm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Uppsala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72-4E49-A1EA-0EA5430D3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7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1-4D98-96D6-7E0A945E697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1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1-4D98-96D6-7E0A945E697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A1-4D98-96D6-7E0A945E697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4C-4136-99CD-BACBBEB46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8E9E-0736-4179-882D-175E3A63E39B}" type="datetimeFigureOut">
              <a:rPr lang="sv-SE" smtClean="0"/>
              <a:t>2024-04-04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4CA0E-3914-48C0-848D-11FBD677D1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463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EFD0DF-9EFA-460C-AD2D-9B454EC5BC6C}" type="slidenum">
              <a:rPr lang="sv-SE" altLang="sv-SE" smtClean="0"/>
              <a:pPr>
                <a:defRPr/>
              </a:pPr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6272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74259-35D1-4733-9AA3-D39F87C5B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C10DA3-0DC9-4CD0-806B-916867C75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FFF08-4E7A-4686-A41E-544CEF59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0C8E5C-D57C-4B57-917E-DD4AA1BAC6C8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BFC40B-B52A-4D8D-A231-D429BD01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4D98F-4A82-4209-983C-A7804008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10707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0BA263-812F-47FA-8558-CBA3B30B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9FEC35-8EAF-44FB-848B-625BF776E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8B9E64-C758-4173-AEFB-72D3FC0A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288D54-F590-46B9-BEFD-98A1E772CC83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AFE3F-932E-4BA2-ACFE-CE1CE5F3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AD467B-9752-43EE-B01E-1E282EF7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22168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4FB272D-022C-44D1-84A1-3F4507AAE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924EEB-3637-4F1D-9941-CD8CFB59A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75B600-9E64-424B-ACFD-E08E234C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E55EC0-C4B0-4E58-812E-19B7BDBEF142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A218C-5D9C-4295-9BC6-6A58777B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9C93A1-CA59-4B5D-B160-1ACCBC5A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786983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3E33A-AF24-4893-B059-2829C029F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86EF89-B229-4EB4-A96F-D79CD225B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D82A2F-2251-4CC9-8ADF-389B4F97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50A9-F02D-4F11-BE7F-8F74117E72CC}" type="datetime1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76B5A0-1312-4133-87B5-A8E7034C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31E577-22F4-49D1-AD86-4CCCD669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967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04C197-DB90-4308-969F-891D3BF7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02DAF8-5C68-49F3-A8C9-AB9405C8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B77A7A-C656-4277-A356-9F533A53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7370-F681-4471-8527-937DCDF067A2}" type="datetime1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01A37E-39EA-486A-81C8-5A4C2190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43AA14-B1E3-45C9-B210-6081F9FB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194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B4A6F5-A74A-4C03-9DB9-C398A4031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158107-C51B-4397-A316-793451225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F7781-45BE-481F-A79D-1B0DAD25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25348-7FDE-4206-8351-D17A40BA240B}" type="datetime1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3B7F47-0236-4B9D-9DE2-53212386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2359A-CF8A-449C-9398-2516FAD3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980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BB247-EBA4-4537-AE98-3F0EED94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6BE6C1-BEF5-42F1-888D-98E127350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408393-4BBF-49F7-BF44-C36A8D57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8E5F6F-DF00-4A3C-9C37-171FFB04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B8B7-E3E9-4A24-848E-56C277068163}" type="datetime1">
              <a:rPr lang="sv-SE" smtClean="0"/>
              <a:t>2024-04-04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E8FA73-06BE-4399-B593-145FA5BB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901E0C-ACC2-4487-8D2E-7971D041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882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79CF74-EEF0-4A0B-A924-8C1822604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D689A6-51F9-4D98-AC78-5A5E4D0FF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24EA322-245F-44B6-BD97-773E7FD7A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057A8C7-2874-4124-9799-2AB981831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E2D587-0F73-4CA4-A301-56A49F72D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EDC2DD-4C4C-4F17-A358-26C332D3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CF7-D12C-4A1B-B07A-5B17C267F364}" type="datetime1">
              <a:rPr lang="sv-SE" smtClean="0"/>
              <a:t>2024-04-04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243D22D-5677-4EAA-83F3-73B1AEA9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0CED26A-1836-43BC-B4E5-76FB6FD4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696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1C372-477D-4025-BB9F-B4BE427F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8C67209-B59E-4361-B9E5-9269C3DE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6594C-C857-45DE-9BCB-C1689FD1B822}" type="datetime1">
              <a:rPr lang="sv-SE" smtClean="0"/>
              <a:t>2024-04-04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277D95-4372-4929-894C-7510962B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452B4E-91F1-4A8A-8424-FDEEA57B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68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2B22A25-7168-44C1-BD28-557F68CF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2D35-5CF6-4DA1-B5C9-4A1F35871E33}" type="datetime1">
              <a:rPr lang="sv-SE" smtClean="0"/>
              <a:t>2024-04-04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7FDD2C9-6606-4E5F-A1FE-2630F1EF3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CA8884-46F1-4789-9976-16DD2154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155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A68013-934D-4B4E-B02F-182156AB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304921-F15F-42FD-B442-A26927ABC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985FAC-B23E-48AD-8E46-9B54D6C3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29A2693-1B35-4EA4-BA32-87E5B4D0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30E5-9297-4BAD-90CF-782F44B77E4D}" type="datetime1">
              <a:rPr lang="sv-SE" smtClean="0"/>
              <a:t>2024-04-04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F8E3CCE-10D8-49B8-B80B-55DF7BEE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5453C2-676A-4702-B9F6-2297DBF7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57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89405-3F03-41BE-9190-032A12CF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9DC2BB-6964-4AC9-A20F-638B73658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0C3641-0308-4F9E-9B7A-9730E494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9E12788-B658-48FA-8C4C-077BD1574AD0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B22B9-6D51-434C-B4B4-F784B2CA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A54F4B-3B37-4930-A41C-9820ADC6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814330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2DCACB-FC85-4DC8-B9C1-20F02F65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A8D4661-0247-4F04-ADDA-CBFD2DB84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249A40-5A2E-456B-9131-D61034A4D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E65A2B-8B1A-4920-963C-FD802E74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688A-4EED-43CB-9FFE-BD412F6CA86B}" type="datetime1">
              <a:rPr lang="sv-SE" smtClean="0"/>
              <a:t>2024-04-04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97A3BE-3ACC-4426-89A5-59EAECE98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2F23A89-8DBF-4E96-849D-AB58F52B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052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B30146-E2F6-4789-8C27-1073DA91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A76F23-751D-47DB-8A00-8A88F6508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6DD022-B611-4718-9EC7-718759EF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4A7E4-D4BF-43ED-9012-9A16B4CAB8F7}" type="datetime1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EE9EF2-CBDB-41CF-B3E5-3810E748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1667BA-CC7E-4FF0-81E1-43DF9E86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891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E9B6D3E-ED73-4FEE-93F1-F2ABFEEF6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8FA2F49-6089-450A-AA65-3BDC5A3CB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19945-3BC3-422F-9FF8-331B247D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2562-D251-4ACB-8247-A58DD60719BB}" type="datetime1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15B19-6568-4A67-9D79-6D9D11C4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FF864E-C822-4E3D-A094-1364233C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8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46949E-46E7-4C3F-95C1-EB9E342C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443F60-7A06-42D9-80DB-29183B52D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A3F0AD-2E02-40EF-A596-C1ECCF95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CEDD4DA-724B-4216-8FBC-8875B25E1467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3B0F81-FE26-47B3-BC90-E8A4DD1D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9E4F00-61AD-4D0A-ABED-2F2A8685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4468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3E948-C3F3-4DD7-9B04-338A47A1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A5105C-0184-49C1-9BC2-38A674253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6409C1-7FF3-4D63-9E86-DEB9095E4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129A214-B899-4FA2-B68D-D50199B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59B6FD-DD62-444B-BBBB-42E7DC95ABA3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3553CB-CD61-41B2-A757-76BDE229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8D3F25-E971-4C18-B535-A6EBE42F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4508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01137-5032-485C-BC89-D9387F8C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DFF157-FBC2-4388-8665-AD6EF2B46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B9F16D-4524-46C3-924B-8453A1262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9DFF1D-6D9C-4432-A1D2-C37CFEB35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81DDA9-95CE-4925-9D4A-324074AAB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234D717-8DD4-40E8-AE01-8EABFD1E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710FD2-3033-48B5-A359-96AEBFFAFB42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BB4058-1A3E-4219-9179-DCEB598D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4EB2241-C35F-449F-822E-8284910E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96885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C8B34C-15E0-4C39-874F-88FF27F8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9309BD7-38B1-467D-9263-AB3FECD1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207095-DF55-490B-9350-4F880492AA46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E81BDFC-C8C4-4F12-9802-75208A2E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AAB913-1B24-4D82-B1B7-FE23EB3C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55950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814DF42-13AA-445B-8555-157C3F43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ED7BD01-00DE-41FB-9324-1751C0D9B2AB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998BA25-3DB3-4E5D-933C-E0271C83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78E1FF5-7E8B-43E9-BCE3-553DEDAD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0218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8BD275-27B0-49C2-9FA9-5FA0C3BA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8FCF6F-5AC7-4F26-83E7-FECFC31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F86C8A-BFAC-4C1D-BB5A-2B57F68B3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A4D4FC-4294-41C4-9B2C-B796BE7B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BEDDB9C-E061-4C6E-A806-1412AFE6927C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E7827B-0901-42BE-85CA-60F8EF7D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D52F81-70AC-4E47-87A3-2DE1A44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49903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D88F71-ACEC-4264-B56D-769B07B5E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75E9C-352F-4531-9A1A-80DFA09D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D9D130-7833-41C1-9304-5D247761D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8EA9D3-8D83-4593-AEB8-4BFF3C5F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7D3015E-9DEB-4295-AF28-518A043B9F8F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C7AEF0-67A3-49E9-B330-28AAD609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sv-SE" noProof="1"/>
              <a:t>2024-03-31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0CB029-0217-40B0-8ADB-5F6C3423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1797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60A6CA-4E95-4EA0-9825-F67D3E27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0626F9-10B8-4199-A061-7D7AB62F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0BD95C-2F4A-4C42-AC52-1F29E3256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723AD27-C3FD-4A16-88B5-A10268CCF93D}" type="datetime1">
              <a:rPr lang="sv-SE" noProof="1" smtClean="0"/>
              <a:t>2024-04-04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96D637-CF88-42BD-A712-1B0A60AA9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sv-SE" noProof="1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84DE02-143E-486A-92A4-6A73012FB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91379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3E47543-709C-4025-9640-C573F0318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93E2B9-12F5-49F0-9CBB-81F714D8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6C3211-C32D-421B-866C-87CC39D38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C5AA-D1E1-4E65-A46E-F88BB1D0951D}" type="datetime1">
              <a:rPr lang="sv-SE" smtClean="0"/>
              <a:t>2024-04-04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14B505-FDF0-4237-B2CD-D5DE14764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2024-03-31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80462B-D83A-4CE1-9463-08D33AC44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45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925D-5DA1-4244-A770-728559048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3288" y="321732"/>
            <a:ext cx="9276178" cy="4240743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600" kern="1200" dirty="0">
                <a:latin typeface="Braggadocio" panose="04030B070D0B02020403" pitchFamily="82" charset="0"/>
              </a:rPr>
              <a:t>OFO </a:t>
            </a:r>
            <a:r>
              <a:rPr lang="en-US" sz="6600" kern="1200" dirty="0" err="1">
                <a:latin typeface="Braggadocio" panose="04030B070D0B02020403" pitchFamily="82" charset="0"/>
              </a:rPr>
              <a:t>Mellansverige</a:t>
            </a:r>
            <a:r>
              <a:rPr lang="en-US" sz="6600" kern="1200" dirty="0">
                <a:latin typeface="Braggadocio" panose="04030B070D0B02020403" pitchFamily="82" charset="0"/>
              </a:rPr>
              <a:t> </a:t>
            </a:r>
            <a:br>
              <a:rPr lang="en-US" sz="6600" kern="1200" dirty="0">
                <a:latin typeface="+mj-lt"/>
                <a:ea typeface="+mj-ea"/>
                <a:cs typeface="+mj-cs"/>
              </a:rPr>
            </a:br>
            <a:r>
              <a:rPr lang="en-US" sz="6600" b="1" kern="1200" dirty="0" err="1">
                <a:latin typeface="+mj-lt"/>
                <a:ea typeface="+mj-ea"/>
                <a:cs typeface="+mj-cs"/>
              </a:rPr>
              <a:t>Statistik</a:t>
            </a:r>
            <a:r>
              <a:rPr lang="en-US" sz="6600" b="1" kern="1200" dirty="0">
                <a:latin typeface="+mj-lt"/>
                <a:ea typeface="+mj-ea"/>
                <a:cs typeface="+mj-cs"/>
              </a:rPr>
              <a:t> 2024 Q1 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60EB257-0481-4B7A-A6CA-0B5DBE67C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288" y="4562475"/>
            <a:ext cx="9276178" cy="16879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3600" dirty="0"/>
              <a:t>          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FC2883A-A46C-4284-9FA2-5AC0504E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Graphic 20" descr="Bar chart">
            <a:extLst>
              <a:ext uri="{FF2B5EF4-FFF2-40B4-BE49-F238E27FC236}">
                <a16:creationId xmlns:a16="http://schemas.microsoft.com/office/drawing/2014/main" id="{59CE0A20-ADAB-C9F4-A964-5D331768D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465195"/>
            <a:ext cx="1097280" cy="1097280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8A9701-9ECD-4ACF-9A11-46B5E886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0F015AE-482C-4EF0-B46D-15A0AB2B8B7E}"/>
              </a:ext>
            </a:extLst>
          </p:cNvPr>
          <p:cNvSpPr txBox="1"/>
          <p:nvPr/>
        </p:nvSpPr>
        <p:spPr>
          <a:xfrm>
            <a:off x="8185568" y="2980240"/>
            <a:ext cx="4006432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372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0526FE7-556E-C4B9-2360-B7B827DC3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sv-SE" sz="3700" dirty="0"/>
              <a:t>Donatorer/sjukhus Region Stockholm-Gotland 2024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371B35-EDA5-E9EE-AEC8-268ED7C6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2024-03-31 OFO Mellansverige </a:t>
            </a:r>
          </a:p>
        </p:txBody>
      </p:sp>
      <p:graphicFrame>
        <p:nvGraphicFramePr>
          <p:cNvPr id="7" name="Platshållare för innehåll 11">
            <a:extLst>
              <a:ext uri="{FF2B5EF4-FFF2-40B4-BE49-F238E27FC236}">
                <a16:creationId xmlns:a16="http://schemas.microsoft.com/office/drawing/2014/main" id="{736DAD17-CAC6-4CE2-2779-1FE59636D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117897"/>
              </p:ext>
            </p:extLst>
          </p:nvPr>
        </p:nvGraphicFramePr>
        <p:xfrm>
          <a:off x="1115568" y="2269730"/>
          <a:ext cx="10168128" cy="399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93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8FC47B91-A173-B4C7-9B9C-EA4ACC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sv-SE" sz="4000" dirty="0"/>
              <a:t>Donatorer/sjukhus Region Mellansverige  2024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984626-05A5-ED7C-1E87-BB8199E8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2024-03-31 OFO Mellansverige </a:t>
            </a:r>
          </a:p>
        </p:txBody>
      </p:sp>
      <p:graphicFrame>
        <p:nvGraphicFramePr>
          <p:cNvPr id="7" name="Platshållare för innehåll 14">
            <a:extLst>
              <a:ext uri="{FF2B5EF4-FFF2-40B4-BE49-F238E27FC236}">
                <a16:creationId xmlns:a16="http://schemas.microsoft.com/office/drawing/2014/main" id="{CDCB9AE3-D0B9-EFE3-B6EC-9AEF186CC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290278"/>
              </p:ext>
            </p:extLst>
          </p:nvPr>
        </p:nvGraphicFramePr>
        <p:xfrm>
          <a:off x="1115568" y="2269730"/>
          <a:ext cx="10168128" cy="399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546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3FA1ACA-B761-4FEC-8A95-D21876263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v-SE" sz="4400" dirty="0"/>
              <a:t>Donatorer/sjukhus </a:t>
            </a:r>
            <a:r>
              <a:rPr lang="sv-SE" sz="4400" i="1" dirty="0"/>
              <a:t>OFO Mellansverige </a:t>
            </a:r>
            <a:r>
              <a:rPr lang="sv-SE" sz="4400" dirty="0"/>
              <a:t>2024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C5024CC-4E7D-4207-AA61-55ADF8F223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u="sng" dirty="0"/>
              <a:t>Sjukvårdsregion Stockholm/Gotland</a:t>
            </a:r>
            <a:endParaRPr lang="sv-SE" dirty="0"/>
          </a:p>
        </p:txBody>
      </p:sp>
      <p:graphicFrame>
        <p:nvGraphicFramePr>
          <p:cNvPr id="12" name="Platshållare för innehåll 11">
            <a:extLst>
              <a:ext uri="{FF2B5EF4-FFF2-40B4-BE49-F238E27FC236}">
                <a16:creationId xmlns:a16="http://schemas.microsoft.com/office/drawing/2014/main" id="{A5E7FE0F-BD08-4FB6-B9B4-AB586A17623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58459620"/>
              </p:ext>
            </p:extLst>
          </p:nvPr>
        </p:nvGraphicFramePr>
        <p:xfrm>
          <a:off x="534573" y="2505075"/>
          <a:ext cx="5052496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EE809D1-DCC6-4B6A-8E90-EE908D321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1163"/>
            <a:ext cx="5183188" cy="823912"/>
          </a:xfrm>
        </p:spPr>
        <p:txBody>
          <a:bodyPr/>
          <a:lstStyle/>
          <a:p>
            <a:r>
              <a:rPr lang="sv-SE" u="sng" dirty="0"/>
              <a:t>Sjukvårdsregion – Mellansverige</a:t>
            </a:r>
            <a:endParaRPr lang="sv-SE" dirty="0"/>
          </a:p>
        </p:txBody>
      </p:sp>
      <p:graphicFrame>
        <p:nvGraphicFramePr>
          <p:cNvPr id="15" name="Platshållare för innehåll 14">
            <a:extLst>
              <a:ext uri="{FF2B5EF4-FFF2-40B4-BE49-F238E27FC236}">
                <a16:creationId xmlns:a16="http://schemas.microsoft.com/office/drawing/2014/main" id="{063C6A80-AD27-4D27-9B13-016587BF04D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28987131"/>
              </p:ext>
            </p:extLst>
          </p:nvPr>
        </p:nvGraphicFramePr>
        <p:xfrm>
          <a:off x="5754848" y="2505075"/>
          <a:ext cx="560054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B40CD8-9A11-4EFF-9FA9-2CA6EAC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042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1FC2C1-3851-4572-B8E6-42C97E65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Viljeyttring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C3A7F50-0A1A-496E-A3F0-BF6761BF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AF2C4196-609E-4B4A-A1F8-20AC144F7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094550"/>
              </p:ext>
            </p:extLst>
          </p:nvPr>
        </p:nvGraphicFramePr>
        <p:xfrm>
          <a:off x="838199" y="1359017"/>
          <a:ext cx="10595995" cy="480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80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Diagnostikmetod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8C986E-6738-42DE-A05C-A7021FE9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F8E0B2C-7974-47F5-961E-665A0E447329}"/>
              </a:ext>
            </a:extLst>
          </p:cNvPr>
          <p:cNvSpPr txBox="1">
            <a:spLocks/>
          </p:cNvSpPr>
          <p:nvPr/>
        </p:nvSpPr>
        <p:spPr>
          <a:xfrm>
            <a:off x="1428750" y="1597390"/>
            <a:ext cx="9334500" cy="870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759834"/>
              </p:ext>
            </p:extLst>
          </p:nvPr>
        </p:nvGraphicFramePr>
        <p:xfrm>
          <a:off x="838200" y="1325461"/>
          <a:ext cx="10515600" cy="483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150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err="1">
                <a:latin typeface="+mj-lt"/>
                <a:ea typeface="+mj-ea"/>
                <a:cs typeface="+mj-cs"/>
              </a:rPr>
              <a:t>Orsaker</a:t>
            </a:r>
            <a:r>
              <a:rPr lang="en-US" kern="1200">
                <a:latin typeface="+mj-lt"/>
                <a:ea typeface="+mj-ea"/>
                <a:cs typeface="+mj-cs"/>
              </a:rPr>
              <a:t> till total </a:t>
            </a:r>
            <a:r>
              <a:rPr lang="en-US" kern="1200" err="1">
                <a:latin typeface="+mj-lt"/>
                <a:ea typeface="+mj-ea"/>
                <a:cs typeface="+mj-cs"/>
              </a:rPr>
              <a:t>hjärninfarkt</a:t>
            </a:r>
            <a:r>
              <a:rPr lang="en-US" kern="1200">
                <a:latin typeface="+mj-lt"/>
                <a:ea typeface="+mj-ea"/>
                <a:cs typeface="+mj-cs"/>
              </a:rPr>
              <a:t> </a:t>
            </a:r>
            <a:r>
              <a:rPr lang="en-US" kern="1200" err="1">
                <a:latin typeface="+mj-lt"/>
                <a:ea typeface="+mj-ea"/>
                <a:cs typeface="+mj-cs"/>
              </a:rPr>
              <a:t>inkl</a:t>
            </a:r>
            <a:r>
              <a:rPr lang="en-US" kern="1200">
                <a:latin typeface="+mj-lt"/>
                <a:ea typeface="+mj-ea"/>
                <a:cs typeface="+mj-cs"/>
              </a:rPr>
              <a:t>. DCD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B49D3-F51C-43E4-A583-DDA61668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BBF63975-DE4A-4250-8687-F1F04BBECBFA}"/>
              </a:ext>
            </a:extLst>
          </p:cNvPr>
          <p:cNvSpPr txBox="1">
            <a:spLocks/>
          </p:cNvSpPr>
          <p:nvPr/>
        </p:nvSpPr>
        <p:spPr>
          <a:xfrm>
            <a:off x="8006576" y="6102582"/>
            <a:ext cx="2756674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337487"/>
              </p:ext>
            </p:extLst>
          </p:nvPr>
        </p:nvGraphicFramePr>
        <p:xfrm>
          <a:off x="838200" y="1375794"/>
          <a:ext cx="10515600" cy="4788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55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88759" y="807593"/>
            <a:ext cx="4067704" cy="194407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DBD &amp; DCD OFO 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2010- t.om mars 2024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18146"/>
              </p:ext>
            </p:extLst>
          </p:nvPr>
        </p:nvGraphicFramePr>
        <p:xfrm>
          <a:off x="5405862" y="807593"/>
          <a:ext cx="6019331" cy="523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DC1F29-9FEE-4968-800C-A54F973EB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75491" y="6356350"/>
            <a:ext cx="4329915" cy="365125"/>
          </a:xfrm>
        </p:spPr>
        <p:txBody>
          <a:bodyPr/>
          <a:lstStyle/>
          <a:p>
            <a:r>
              <a:rPr lang="sv-SE"/>
              <a:t>2024-03-31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767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9F27C5-D227-4817-8DB8-66EDC8FD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888133" cy="1302808"/>
          </a:xfrm>
        </p:spPr>
        <p:txBody>
          <a:bodyPr>
            <a:normAutofit/>
          </a:bodyPr>
          <a:lstStyle/>
          <a:p>
            <a:pPr algn="ctr"/>
            <a:r>
              <a:rPr lang="sv-SE" sz="3600" dirty="0"/>
              <a:t>Dödsorsak DCD donatorer OFO 2022-t.om mars 2024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B58734C-EF20-4666-8A42-91B428B2D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59067"/>
              </p:ext>
            </p:extLst>
          </p:nvPr>
        </p:nvGraphicFramePr>
        <p:xfrm>
          <a:off x="838200" y="189027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7E7C1F2-28F8-43EC-8DE1-B11E57F7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2024-03-31 OFO Mellansverige </a:t>
            </a:r>
          </a:p>
        </p:txBody>
      </p:sp>
    </p:spTree>
    <p:extLst>
      <p:ext uri="{BB962C8B-B14F-4D97-AF65-F5344CB8AC3E}">
        <p14:creationId xmlns:p14="http://schemas.microsoft.com/office/powerpoint/2010/main" val="33476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i="1" dirty="0" err="1"/>
              <a:t>Förfrågan</a:t>
            </a:r>
            <a:r>
              <a:rPr lang="en-US" b="1" i="1" dirty="0"/>
              <a:t> </a:t>
            </a:r>
            <a:r>
              <a:rPr lang="en-US" b="1" i="1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b="1" i="1" kern="1200" dirty="0">
                <a:latin typeface="+mj-lt"/>
                <a:ea typeface="+mj-ea"/>
                <a:cs typeface="+mj-cs"/>
              </a:rPr>
              <a:t> OFO </a:t>
            </a:r>
            <a:r>
              <a:rPr lang="en-US" b="1" i="1" kern="1200" dirty="0" err="1">
                <a:latin typeface="+mj-lt"/>
                <a:ea typeface="+mj-ea"/>
                <a:cs typeface="+mj-cs"/>
              </a:rPr>
              <a:t>Mellansverige</a:t>
            </a:r>
            <a:endParaRPr lang="en-US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94305C2-4CEA-45E2-A6AC-8A958A85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8AF11365-4FE8-49FB-B624-B441BDF341B4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905006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979F44EF-39BA-8B5B-CF14-EE16695CB9CF}"/>
              </a:ext>
            </a:extLst>
          </p:cNvPr>
          <p:cNvSpPr txBox="1"/>
          <p:nvPr/>
        </p:nvSpPr>
        <p:spPr>
          <a:xfrm>
            <a:off x="6988029" y="3070371"/>
            <a:ext cx="1384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335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latin typeface="+mj-lt"/>
                <a:ea typeface="+mj-ea"/>
                <a:cs typeface="+mj-cs"/>
              </a:rPr>
              <a:t>Förfrågan</a:t>
            </a:r>
            <a:r>
              <a:rPr lang="en-US" kern="1200" dirty="0">
                <a:latin typeface="+mj-lt"/>
                <a:ea typeface="+mj-ea"/>
                <a:cs typeface="+mj-cs"/>
              </a:rPr>
              <a:t> donator </a:t>
            </a:r>
            <a:br>
              <a:rPr lang="en-US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b="1" kern="12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Sjukvårdsregion</a:t>
            </a:r>
            <a:r>
              <a:rPr lang="en-US" b="1" kern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i="1" kern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Stockholm- Gotland  </a:t>
            </a:r>
            <a:endParaRPr lang="en-US" b="1" kern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B42AFA-A816-448D-B6DC-019B0FB1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2024-03-31 OFO Mellansverige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1472DFC-36AA-45BF-8F54-FE79841516FF}"/>
              </a:ext>
            </a:extLst>
          </p:cNvPr>
          <p:cNvSpPr txBox="1"/>
          <p:nvPr/>
        </p:nvSpPr>
        <p:spPr>
          <a:xfrm>
            <a:off x="1428750" y="1597391"/>
            <a:ext cx="5101359" cy="56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ctr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3597923-3C75-4A47-9EC8-3CA3F86904BA}"/>
              </a:ext>
            </a:extLst>
          </p:cNvPr>
          <p:cNvSpPr txBox="1">
            <a:spLocks/>
          </p:cNvSpPr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000" b="0" i="0" u="none" strike="noStrike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916477"/>
              </p:ext>
            </p:extLst>
          </p:nvPr>
        </p:nvGraphicFramePr>
        <p:xfrm>
          <a:off x="904602" y="2501862"/>
          <a:ext cx="10312039" cy="372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72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97A378E-4307-4CF9-9B47-E40F7AAD2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901058" cy="6779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 Sverige t.om 31 mars 2024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3DD174-7ABB-4F94-8A2F-24FFE84F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6" y="1983972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r>
              <a:rPr lang="en-US"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2024-03-31 OFO Mellansverige </a:t>
            </a:r>
            <a:endParaRPr lang="en-US" sz="11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D9AEB5C-F6FE-4B71-944B-3F1F9CCC9A9A}"/>
              </a:ext>
            </a:extLst>
          </p:cNvPr>
          <p:cNvSpPr txBox="1"/>
          <p:nvPr/>
        </p:nvSpPr>
        <p:spPr>
          <a:xfrm>
            <a:off x="8432800" y="6068291"/>
            <a:ext cx="3263834" cy="3320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000" dirty="0" err="1"/>
              <a:t>Svenskt</a:t>
            </a:r>
            <a:r>
              <a:rPr lang="en-US" sz="1000" dirty="0"/>
              <a:t> </a:t>
            </a:r>
            <a:r>
              <a:rPr lang="en-US" sz="1000" dirty="0" err="1"/>
              <a:t>Transplantationsregister</a:t>
            </a:r>
            <a:r>
              <a:rPr lang="en-US" sz="1000" dirty="0"/>
              <a:t> 2024-03-31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D9ABDBE7-009A-498B-991E-3005C66E6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344731"/>
              </p:ext>
            </p:extLst>
          </p:nvPr>
        </p:nvGraphicFramePr>
        <p:xfrm>
          <a:off x="554181" y="1625600"/>
          <a:ext cx="11000509" cy="427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299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2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sv-SE" sz="3800" dirty="0"/>
              <a:t>Orsak till att förfrågan donator ej accepterats i Region Stockholm-Gotland 2024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90BC244-3268-3762-B898-02AE362D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31447"/>
              </p:ext>
            </p:extLst>
          </p:nvPr>
        </p:nvGraphicFramePr>
        <p:xfrm>
          <a:off x="825264" y="2598710"/>
          <a:ext cx="10039472" cy="343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6229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4CA6516-DFA2-49F4-9F8C-288F79A0C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Calibri Light" panose="020F0302020204030204"/>
                <a:ea typeface="+mn-ea"/>
                <a:cs typeface="+mn-cs"/>
              </a:rPr>
              <a:t>F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örfrågan</a:t>
            </a:r>
            <a:r>
              <a:rPr lang="en-US" dirty="0"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donator </a:t>
            </a:r>
            <a:r>
              <a:rPr lang="en-US" dirty="0">
                <a:latin typeface="Calibri Light" panose="020F0302020204030204"/>
                <a:ea typeface="+mn-ea"/>
                <a:cs typeface="+mn-cs"/>
              </a:rPr>
              <a:t> </a:t>
            </a:r>
            <a:br>
              <a:rPr lang="en-US" dirty="0">
                <a:latin typeface="Calibri Light" panose="020F0302020204030204"/>
                <a:ea typeface="+mn-ea"/>
                <a:cs typeface="+mn-cs"/>
              </a:rPr>
            </a:b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Sjukvårdsregion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Mellansverige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endParaRPr lang="sv-SE" b="1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9787C17-0816-4A4E-BBA6-E99FEC93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2024-03-31 OFO Mellansverige 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AE44025B-3116-40BC-9559-A7581C0FC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383349"/>
              </p:ext>
            </p:extLst>
          </p:nvPr>
        </p:nvGraphicFramePr>
        <p:xfrm>
          <a:off x="838200" y="2508070"/>
          <a:ext cx="10444842" cy="3719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620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sv-SE" sz="3800" dirty="0"/>
              <a:t>Orsak till att förfrågan donator ej accepterats i </a:t>
            </a:r>
            <a:br>
              <a:rPr lang="sv-SE" sz="3800" dirty="0"/>
            </a:br>
            <a:r>
              <a:rPr lang="sv-SE" sz="3800" dirty="0"/>
              <a:t>Region Mellansverige  2024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90BC244-3268-3762-B898-02AE362D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578922"/>
              </p:ext>
            </p:extLst>
          </p:nvPr>
        </p:nvGraphicFramePr>
        <p:xfrm>
          <a:off x="825264" y="2598710"/>
          <a:ext cx="10039472" cy="343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9948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BC1848-EE0A-D268-4338-2E4A6C53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sv-SE" sz="3400"/>
              <a:t>Ej genomförda donationer – </a:t>
            </a:r>
            <a:r>
              <a:rPr lang="sv-SE" sz="3400" i="1"/>
              <a:t>Förfrågningar</a:t>
            </a:r>
            <a:r>
              <a:rPr lang="sv-SE" sz="3400"/>
              <a:t> (DBD &amp; DCD)</a:t>
            </a:r>
            <a:br>
              <a:rPr lang="sv-SE" sz="3400"/>
            </a:br>
            <a:r>
              <a:rPr lang="sv-SE" sz="3400"/>
              <a:t>2024</a:t>
            </a: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D82403-F1B3-4E55-4071-E205FB3B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>
                <a:solidFill>
                  <a:schemeClr val="tx1">
                    <a:lumMod val="50000"/>
                    <a:lumOff val="50000"/>
                  </a:schemeClr>
                </a:solidFill>
              </a:rPr>
              <a:t>2024-03-31 OFO Mellansverige </a:t>
            </a:r>
          </a:p>
        </p:txBody>
      </p:sp>
      <p:graphicFrame>
        <p:nvGraphicFramePr>
          <p:cNvPr id="5" name="Platshållare för innehåll 5">
            <a:extLst>
              <a:ext uri="{FF2B5EF4-FFF2-40B4-BE49-F238E27FC236}">
                <a16:creationId xmlns:a16="http://schemas.microsoft.com/office/drawing/2014/main" id="{5CCC167E-D6D2-8899-8E2B-60706D2FC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791839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544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133902"/>
            <a:ext cx="10895013" cy="1177662"/>
          </a:xfrm>
        </p:spPr>
        <p:txBody>
          <a:bodyPr>
            <a:normAutofit/>
          </a:bodyPr>
          <a:lstStyle/>
          <a:p>
            <a:pPr algn="ctr"/>
            <a:r>
              <a:rPr lang="sv-SE" sz="3200" dirty="0"/>
              <a:t>Antal donatorer/milj. inv. *)</a:t>
            </a:r>
            <a:br>
              <a:rPr lang="sv-SE" sz="3200" dirty="0"/>
            </a:br>
            <a:r>
              <a:rPr lang="sv-SE" sz="3200" dirty="0"/>
              <a:t>2019-2023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260299"/>
              </p:ext>
            </p:extLst>
          </p:nvPr>
        </p:nvGraphicFramePr>
        <p:xfrm>
          <a:off x="1094961" y="1488161"/>
          <a:ext cx="10002078" cy="444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366982" y="6279609"/>
            <a:ext cx="644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C00000"/>
                </a:solidFill>
              </a:rPr>
              <a:t>*) Omräknat till närmsta heltal</a:t>
            </a:r>
          </a:p>
        </p:txBody>
      </p:sp>
      <p:sp>
        <p:nvSpPr>
          <p:cNvPr id="6" name="Platshållare för datum 2">
            <a:extLst>
              <a:ext uri="{FF2B5EF4-FFF2-40B4-BE49-F238E27FC236}">
                <a16:creationId xmlns:a16="http://schemas.microsoft.com/office/drawing/2014/main" id="{6476B42E-EBE9-442C-86B0-241821986286}"/>
              </a:ext>
            </a:extLst>
          </p:cNvPr>
          <p:cNvSpPr txBox="1">
            <a:spLocks/>
          </p:cNvSpPr>
          <p:nvPr/>
        </p:nvSpPr>
        <p:spPr>
          <a:xfrm>
            <a:off x="8384345" y="6358973"/>
            <a:ext cx="3807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Källa: Svenskt Transplantationsregister 2024-03-31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7949884-C77C-41A8-9CD1-027624BA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45719"/>
          </a:xfrm>
        </p:spPr>
        <p:txBody>
          <a:bodyPr/>
          <a:lstStyle/>
          <a:p>
            <a:r>
              <a:rPr lang="sv-SE"/>
              <a:t>2024-03-31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945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/10 000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döda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2019-2023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B7F0A60-2FA1-41A6-823E-8D8C46DC467A}"/>
              </a:ext>
            </a:extLst>
          </p:cNvPr>
          <p:cNvSpPr txBox="1">
            <a:spLocks/>
          </p:cNvSpPr>
          <p:nvPr/>
        </p:nvSpPr>
        <p:spPr>
          <a:xfrm>
            <a:off x="7398327" y="6304542"/>
            <a:ext cx="4664363" cy="253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 err="1">
                <a:solidFill>
                  <a:schemeClr val="tx1"/>
                </a:solidFill>
              </a:rPr>
              <a:t>Källa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Svenskt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Transplantationsregister</a:t>
            </a:r>
            <a:r>
              <a:rPr lang="en-US" dirty="0">
                <a:solidFill>
                  <a:schemeClr val="tx1"/>
                </a:solidFill>
              </a:rPr>
              <a:t> 2023-03-31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2B8A5A4-D78E-450E-A299-916F7972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2024-03-31 OFO Mellansverige 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612516"/>
              </p:ext>
            </p:extLst>
          </p:nvPr>
        </p:nvGraphicFramePr>
        <p:xfrm>
          <a:off x="835154" y="1644243"/>
          <a:ext cx="10565485" cy="466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62278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5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Blodgrupp</a:t>
            </a:r>
            <a:br>
              <a:rPr lang="en-US" sz="2500" kern="1200" dirty="0">
                <a:latin typeface="+mj-lt"/>
                <a:ea typeface="+mj-ea"/>
                <a:cs typeface="+mj-cs"/>
              </a:rPr>
            </a:br>
            <a:r>
              <a:rPr lang="en-US" sz="2500" kern="1200" dirty="0">
                <a:latin typeface="+mj-lt"/>
                <a:ea typeface="+mj-ea"/>
                <a:cs typeface="+mj-cs"/>
              </a:rPr>
              <a:t>2010 – 2023</a:t>
            </a:r>
            <a:br>
              <a:rPr lang="en-US" sz="2500" kern="1200" dirty="0">
                <a:latin typeface="+mj-lt"/>
                <a:ea typeface="+mj-ea"/>
                <a:cs typeface="+mj-cs"/>
              </a:rPr>
            </a:br>
            <a:r>
              <a:rPr lang="en-US" sz="2500" kern="1200" dirty="0">
                <a:latin typeface="+mj-lt"/>
                <a:ea typeface="+mj-ea"/>
                <a:cs typeface="+mj-cs"/>
              </a:rPr>
              <a:t>OFO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D5C1386-C780-423C-90A8-E87AB72BD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7B426E11-2BE9-440B-A444-6A16489279A1}"/>
              </a:ext>
            </a:extLst>
          </p:cNvPr>
          <p:cNvSpPr txBox="1">
            <a:spLocks/>
          </p:cNvSpPr>
          <p:nvPr/>
        </p:nvSpPr>
        <p:spPr>
          <a:xfrm>
            <a:off x="966951" y="5134708"/>
            <a:ext cx="3092981" cy="647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99377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318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45751" y="629266"/>
            <a:ext cx="3667039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Kön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 – 2023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211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1C03F2A-952B-496F-AD61-5DF5A4673699}"/>
              </a:ext>
            </a:extLst>
          </p:cNvPr>
          <p:cNvSpPr txBox="1">
            <a:spLocks/>
          </p:cNvSpPr>
          <p:nvPr/>
        </p:nvSpPr>
        <p:spPr>
          <a:xfrm>
            <a:off x="9125527" y="5985163"/>
            <a:ext cx="2587262" cy="232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129290"/>
              </p:ext>
            </p:extLst>
          </p:nvPr>
        </p:nvGraphicFramePr>
        <p:xfrm>
          <a:off x="744142" y="804665"/>
          <a:ext cx="6064660" cy="524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0FB9DD-FDAA-4442-8256-0F92A19B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8538" y="6356350"/>
            <a:ext cx="4253219" cy="365125"/>
          </a:xfrm>
        </p:spPr>
        <p:txBody>
          <a:bodyPr/>
          <a:lstStyle/>
          <a:p>
            <a:r>
              <a:rPr lang="sv-SE"/>
              <a:t>2024-03-31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1756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Ålder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1986-2023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63ABE7B-7DFF-4E27-BEA7-BCFF0C5CEF2B}"/>
              </a:ext>
            </a:extLst>
          </p:cNvPr>
          <p:cNvSpPr txBox="1">
            <a:spLocks/>
          </p:cNvSpPr>
          <p:nvPr/>
        </p:nvSpPr>
        <p:spPr>
          <a:xfrm>
            <a:off x="397164" y="5763491"/>
            <a:ext cx="3757261" cy="460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508433"/>
              </p:ext>
            </p:extLst>
          </p:nvPr>
        </p:nvGraphicFramePr>
        <p:xfrm>
          <a:off x="5405862" y="807593"/>
          <a:ext cx="6019331" cy="523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941888-FFD4-412B-894A-C4CF9BDE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723" y="6356350"/>
            <a:ext cx="2910979" cy="365125"/>
          </a:xfrm>
        </p:spPr>
        <p:txBody>
          <a:bodyPr/>
          <a:lstStyle/>
          <a:p>
            <a:r>
              <a:rPr lang="sv-SE"/>
              <a:t>2024-03-31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6961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: Shape 5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sv-SE" sz="2800" dirty="0"/>
              <a:t>Medel- och medianålder</a:t>
            </a:r>
            <a:br>
              <a:rPr lang="sv-SE" sz="2800" dirty="0"/>
            </a:br>
            <a:r>
              <a:rPr lang="sv-SE" sz="2800" dirty="0"/>
              <a:t>2000-2023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79AB82A-4230-4B1A-8AB2-C5087C68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F66D76AB-BE1F-4C4E-ABD7-6D99B2307AD8}"/>
              </a:ext>
            </a:extLst>
          </p:cNvPr>
          <p:cNvSpPr txBox="1">
            <a:spLocks/>
          </p:cNvSpPr>
          <p:nvPr/>
        </p:nvSpPr>
        <p:spPr>
          <a:xfrm>
            <a:off x="9843052" y="6372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792473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720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5D15F25-24A9-FCF6-C288-25965087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sv-SE"/>
              <a:t>Antal donatorer i Sverige tom. 31 mars 2024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B56041C-5FF2-B2D4-8CE4-A2D033F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68D9C5B9-4CA4-EBB0-FDFD-F454ECCA4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341750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4797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latin typeface="+mj-lt"/>
                <a:ea typeface="+mj-ea"/>
                <a:cs typeface="+mj-cs"/>
              </a:rPr>
              <a:t>Ålder</a:t>
            </a:r>
            <a:r>
              <a:rPr lang="en-US" kern="1200" dirty="0">
                <a:latin typeface="+mj-lt"/>
                <a:ea typeface="+mj-ea"/>
                <a:cs typeface="+mj-cs"/>
              </a:rPr>
              <a:t> –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äldre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kern="1200" dirty="0">
                <a:latin typeface="+mj-lt"/>
                <a:ea typeface="+mj-ea"/>
                <a:cs typeface="+mj-cs"/>
              </a:rPr>
              <a:t>  </a:t>
            </a:r>
            <a:br>
              <a:rPr lang="en-US" kern="1200" dirty="0">
                <a:latin typeface="+mj-lt"/>
                <a:ea typeface="+mj-ea"/>
                <a:cs typeface="+mj-cs"/>
              </a:rPr>
            </a:br>
            <a:r>
              <a:rPr lang="en-US" kern="1200" dirty="0">
                <a:latin typeface="+mj-lt"/>
                <a:ea typeface="+mj-ea"/>
                <a:cs typeface="+mj-cs"/>
              </a:rPr>
              <a:t>2011-2023 i OFO-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kern="1200" dirty="0">
                <a:latin typeface="+mj-lt"/>
                <a:ea typeface="+mj-ea"/>
                <a:cs typeface="+mj-cs"/>
              </a:rPr>
              <a:t>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F00793-22F2-47F8-BDE9-8EC7D103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prstClr val="black">
                    <a:tint val="75000"/>
                  </a:prstClr>
                </a:solidFill>
              </a:rPr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3FA9BC9C-68BE-4CF1-B4B5-F4CCE80D0CE8}"/>
              </a:ext>
            </a:extLst>
          </p:cNvPr>
          <p:cNvSpPr txBox="1">
            <a:spLocks/>
          </p:cNvSpPr>
          <p:nvPr/>
        </p:nvSpPr>
        <p:spPr>
          <a:xfrm>
            <a:off x="648931" y="5791200"/>
            <a:ext cx="3505494" cy="432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889475"/>
              </p:ext>
            </p:extLst>
          </p:nvPr>
        </p:nvGraphicFramePr>
        <p:xfrm>
          <a:off x="870204" y="2403397"/>
          <a:ext cx="10906160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748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3400" y="372533"/>
            <a:ext cx="11286067" cy="92286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i OFO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600" dirty="0"/>
              <a:t>t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.om 31 mars 2024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DB12263-8780-4447-B433-06D8DD766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171E6126-D7AA-4490-AFEC-B419F007AD51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990875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735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812799" y="365125"/>
            <a:ext cx="12339782" cy="960437"/>
          </a:xfrm>
          <a:prstGeom prst="ellipse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br>
              <a:rPr lang="en-US" sz="3600" b="1" kern="1200" dirty="0"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 – OFO –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3200" b="1" dirty="0"/>
              <a:t> 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2019-2024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2FE6EB-D5FD-4C4B-B7CA-FA0BE822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CCCBC06-D677-48E5-A9DE-EEFC4D2C8885}"/>
              </a:ext>
            </a:extLst>
          </p:cNvPr>
          <p:cNvSpPr txBox="1">
            <a:spLocks/>
          </p:cNvSpPr>
          <p:nvPr/>
        </p:nvSpPr>
        <p:spPr>
          <a:xfrm>
            <a:off x="0" y="5799903"/>
            <a:ext cx="2505147" cy="207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29598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173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1D2F3A6-37EC-4017-8921-55147FA34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sz="3100" b="1" dirty="0" err="1"/>
              <a:t>T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illvaratagna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och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transplanterade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organ,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samt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exporterade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organ</a:t>
            </a:r>
            <a:r>
              <a:rPr lang="en-US" sz="3100" b="1" dirty="0"/>
              <a:t> i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OFO-2024.</a:t>
            </a:r>
            <a:endParaRPr lang="sv-SE" sz="31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DF4CC7-1D61-467B-BE3A-023BDF81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2024-03-31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10BABFA-1785-4034-B630-8C2C942A3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174815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496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2005" y="256032"/>
            <a:ext cx="11711030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Stockholm-Gotland t.om 31 mars 2024 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8A48C19-6D86-44E8-BA3D-33775CE95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2024-03-31 OFO Mellansverige </a:t>
            </a:r>
            <a:endParaRPr lang="sv-S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2CBF18C-AD55-4D44-9B60-8F09C6EED22C}"/>
              </a:ext>
            </a:extLst>
          </p:cNvPr>
          <p:cNvSpPr txBox="1"/>
          <p:nvPr/>
        </p:nvSpPr>
        <p:spPr>
          <a:xfrm>
            <a:off x="8307657" y="6034819"/>
            <a:ext cx="3782587" cy="52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614528FF-0430-4476-855C-BC51A4FEA480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607430"/>
              </p:ext>
            </p:extLst>
          </p:nvPr>
        </p:nvGraphicFramePr>
        <p:xfrm>
          <a:off x="841248" y="1744316"/>
          <a:ext cx="10512552" cy="4539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22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0117" y="606564"/>
            <a:ext cx="1129997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800" dirty="0"/>
              <a:t> t.om 31 mars 2024</a:t>
            </a:r>
            <a:endParaRPr lang="en-US" sz="28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9A8CA4C-FA1F-4AC5-80E0-41691515F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prstClr val="black">
                    <a:tint val="75000"/>
                  </a:prstClr>
                </a:solidFill>
              </a:rPr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50E7026F-7277-464F-B6BB-C92414B4E5F8}"/>
              </a:ext>
            </a:extLst>
          </p:cNvPr>
          <p:cNvSpPr txBox="1">
            <a:spLocks/>
          </p:cNvSpPr>
          <p:nvPr/>
        </p:nvSpPr>
        <p:spPr>
          <a:xfrm>
            <a:off x="8842916" y="6021658"/>
            <a:ext cx="3189250" cy="613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141731"/>
              </p:ext>
            </p:extLst>
          </p:nvPr>
        </p:nvGraphicFramePr>
        <p:xfrm>
          <a:off x="1000874" y="2385390"/>
          <a:ext cx="10190252" cy="3828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736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Slide Background">
            <a:extLst>
              <a:ext uri="{FF2B5EF4-FFF2-40B4-BE49-F238E27FC236}">
                <a16:creationId xmlns:a16="http://schemas.microsoft.com/office/drawing/2014/main" id="{5105D448-4A6C-48A3-8C3C-71AF58F3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025579F-C5D8-43BE-AF84-3E66A482C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2544415"/>
          </a:xfrm>
          <a:prstGeom prst="rect">
            <a:avLst/>
          </a:prstGeom>
          <a:ln>
            <a:noFill/>
          </a:ln>
          <a:effectLst>
            <a:outerShdw blurRad="203200" dist="88900" dir="5460000" sx="95000" sy="95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999" y="463941"/>
            <a:ext cx="9963509" cy="1616529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7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– OFO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br>
              <a:rPr lang="en-US" sz="3700" kern="1200" dirty="0">
                <a:latin typeface="+mj-lt"/>
                <a:ea typeface="+mj-ea"/>
                <a:cs typeface="+mj-cs"/>
              </a:rPr>
            </a:br>
            <a:r>
              <a:rPr lang="en-US" sz="3700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inkl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. DCD 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6C8E2E-04F8-4B85-B283-D6F4818C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/>
                </a:solidFill>
              </a:rPr>
              <a:t>2024-03-31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006190D-A8AE-481B-90DB-0AADE53C034A}"/>
              </a:ext>
            </a:extLst>
          </p:cNvPr>
          <p:cNvSpPr txBox="1">
            <a:spLocks/>
          </p:cNvSpPr>
          <p:nvPr/>
        </p:nvSpPr>
        <p:spPr>
          <a:xfrm>
            <a:off x="9565579" y="6278977"/>
            <a:ext cx="2013557" cy="154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193195"/>
              </p:ext>
            </p:extLst>
          </p:nvPr>
        </p:nvGraphicFramePr>
        <p:xfrm>
          <a:off x="905668" y="3008354"/>
          <a:ext cx="10383431" cy="314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57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flek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9B5D9055B02E4EACC74695CE0EF046" ma:contentTypeVersion="17" ma:contentTypeDescription="Skapa ett nytt dokument." ma:contentTypeScope="" ma:versionID="f7ef82a99fd1f95e5483bab3dcac8c0a">
  <xsd:schema xmlns:xsd="http://www.w3.org/2001/XMLSchema" xmlns:xs="http://www.w3.org/2001/XMLSchema" xmlns:p="http://schemas.microsoft.com/office/2006/metadata/properties" xmlns:ns2="7798ac81-4e80-4129-9aea-a91b36d582e7" xmlns:ns3="5600ce37-f781-47b3-b223-84320313827b" targetNamespace="http://schemas.microsoft.com/office/2006/metadata/properties" ma:root="true" ma:fieldsID="d8360219514488919453a1ce370bbb4c" ns2:_="" ns3:_="">
    <xsd:import namespace="7798ac81-4e80-4129-9aea-a91b36d582e7"/>
    <xsd:import namespace="5600ce37-f781-47b3-b223-8432031382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8ac81-4e80-4129-9aea-a91b36d582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f56b5669-8d4c-4328-81e7-31ab7de9bc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0ce37-f781-47b3-b223-8432031382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00b0453-6d21-4b74-81fb-99c06a43f7d5}" ma:internalName="TaxCatchAll" ma:showField="CatchAllData" ma:web="5600ce37-f781-47b3-b223-8432031382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98ac81-4e80-4129-9aea-a91b36d582e7">
      <Terms xmlns="http://schemas.microsoft.com/office/infopath/2007/PartnerControls"/>
    </lcf76f155ced4ddcb4097134ff3c332f>
    <TaxCatchAll xmlns="5600ce37-f781-47b3-b223-84320313827b" xsi:nil="true"/>
  </documentManagement>
</p:properties>
</file>

<file path=customXml/itemProps1.xml><?xml version="1.0" encoding="utf-8"?>
<ds:datastoreItem xmlns:ds="http://schemas.openxmlformats.org/officeDocument/2006/customXml" ds:itemID="{E4D0AAED-17B4-4E13-B5EA-BB70854B74E9}"/>
</file>

<file path=customXml/itemProps2.xml><?xml version="1.0" encoding="utf-8"?>
<ds:datastoreItem xmlns:ds="http://schemas.openxmlformats.org/officeDocument/2006/customXml" ds:itemID="{D94C1293-A8EC-4B00-83A9-70CB9720ADE4}"/>
</file>

<file path=customXml/itemProps3.xml><?xml version="1.0" encoding="utf-8"?>
<ds:datastoreItem xmlns:ds="http://schemas.openxmlformats.org/officeDocument/2006/customXml" ds:itemID="{C26FE69C-D624-49E8-81E3-B34AD51FD635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11868</TotalTime>
  <Words>386</Words>
  <Application>Microsoft Office PowerPoint</Application>
  <PresentationFormat>Bredbild</PresentationFormat>
  <Paragraphs>89</Paragraphs>
  <Slides>30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30</vt:i4>
      </vt:variant>
    </vt:vector>
  </HeadingPairs>
  <TitlesOfParts>
    <vt:vector size="36" baseType="lpstr">
      <vt:lpstr>Arial</vt:lpstr>
      <vt:lpstr>Braggadocio</vt:lpstr>
      <vt:lpstr>Calibri</vt:lpstr>
      <vt:lpstr>Calibri Light</vt:lpstr>
      <vt:lpstr>Office-tema</vt:lpstr>
      <vt:lpstr>1_Office-tema</vt:lpstr>
      <vt:lpstr>OFO Mellansverige  Statistik 2024 Q1  </vt:lpstr>
      <vt:lpstr>Antal donatorer i Sverige t.om 31 mars 2024 </vt:lpstr>
      <vt:lpstr>Antal donatorer i Sverige tom. 31 mars 2024</vt:lpstr>
      <vt:lpstr>Antal donatorer i OFO Mellansverige  t.om 31 mars 2024</vt:lpstr>
      <vt:lpstr>   Donatorer – OFO – ackumulerade siffror 2019-2024</vt:lpstr>
      <vt:lpstr>Tillvaratagna och  transplanterade organ, samt exporterade organ i OFO-2024.</vt:lpstr>
      <vt:lpstr>Antal donatorer i Sjukvårdsregion Stockholm-Gotland t.om 31 mars 2024  </vt:lpstr>
      <vt:lpstr>Antal donatorer i Sjukvårdsregion Mellansverige t.om 31 mars 2024</vt:lpstr>
      <vt:lpstr>Donatorer – OFO Mellansverige  ackumulerade siffror inkl. DCD 2024</vt:lpstr>
      <vt:lpstr>Donatorer/sjukhus Region Stockholm-Gotland 2024 </vt:lpstr>
      <vt:lpstr>Donatorer/sjukhus Region Mellansverige  2024 </vt:lpstr>
      <vt:lpstr>Donatorer/sjukhus OFO Mellansverige 2024</vt:lpstr>
      <vt:lpstr>Viljeyttring </vt:lpstr>
      <vt:lpstr>Diagnostikmetod</vt:lpstr>
      <vt:lpstr>Orsaker till total hjärninfarkt inkl. DCD</vt:lpstr>
      <vt:lpstr>Dödsorsaker donatorer DBD &amp; DCD OFO  2010- t.om mars 2024 </vt:lpstr>
      <vt:lpstr>Dödsorsak DCD donatorer OFO 2022-t.om mars 2024 </vt:lpstr>
      <vt:lpstr>Förfrågan donatorer OFO Mellansverige</vt:lpstr>
      <vt:lpstr>Förfrågan donator  Sjukvårdsregion Stockholm- Gotland  </vt:lpstr>
      <vt:lpstr>Orsak till att förfrågan donator ej accepterats i Region Stockholm-Gotland 2024</vt:lpstr>
      <vt:lpstr>Förfrågan donator   Sjukvårdsregion Mellansverige </vt:lpstr>
      <vt:lpstr>Orsak till att förfrågan donator ej accepterats i  Region Mellansverige  2024</vt:lpstr>
      <vt:lpstr>Ej genomförda donationer – Förfrågningar (DBD &amp; DCD) 2024</vt:lpstr>
      <vt:lpstr>Antal donatorer/milj. inv. *) 2019-2023</vt:lpstr>
      <vt:lpstr>Antal donatorer/10 000 döda 2019-2023</vt:lpstr>
      <vt:lpstr>Donatorer – Blodgrupp 2010 – 2023 OFO Mellansverige </vt:lpstr>
      <vt:lpstr>Donatorer – Kön 2010 – 2023 OFO Mellansverige </vt:lpstr>
      <vt:lpstr>Ålder – Donatorer 1986-2023 OFO Mellansverige </vt:lpstr>
      <vt:lpstr>Medel- och medianålder 2000-2023</vt:lpstr>
      <vt:lpstr>Ålder – äldre donatorer   2011-2023 i OFO-mellansverige.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i siffror 2021-03-31</dc:title>
  <dc:creator>Anneli Rask</dc:creator>
  <cp:lastModifiedBy>Anneli Rask</cp:lastModifiedBy>
  <cp:revision>787</cp:revision>
  <dcterms:created xsi:type="dcterms:W3CDTF">2021-03-10T08:13:32Z</dcterms:created>
  <dcterms:modified xsi:type="dcterms:W3CDTF">2024-04-04T07:43:29Z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0x0101006B9B5D9055B02E4EACC74695CE0EF046</vt:lpwstr>
  </property>
</Properties>
</file>