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A_6DD7EA0C.xml" ContentType="application/vnd.ms-powerpoint.comments+xml"/>
  <Override PartName="/ppt/comments/modernComment_10B_E52749A1.xml" ContentType="application/vnd.ms-powerpoint.comments+xml"/>
  <Override PartName="/ppt/comments/modernComment_180_38E9656E.xml" ContentType="application/vnd.ms-powerpoint.comments+xml"/>
  <Override PartName="/ppt/comments/modernComment_157_8CDAF963.xml" ContentType="application/vnd.ms-powerpoint.comments+xml"/>
  <Override PartName="/ppt/comments/modernComment_179_60839DB6.xml" ContentType="application/vnd.ms-powerpoint.comment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4"/>
    <p:sldMasterId id="2147483831" r:id="rId5"/>
  </p:sldMasterIdLst>
  <p:notesMasterIdLst>
    <p:notesMasterId r:id="rId44"/>
  </p:notesMasterIdLst>
  <p:handoutMasterIdLst>
    <p:handoutMasterId r:id="rId45"/>
  </p:handoutMasterIdLst>
  <p:sldIdLst>
    <p:sldId id="256" r:id="rId6"/>
    <p:sldId id="329" r:id="rId7"/>
    <p:sldId id="330" r:id="rId8"/>
    <p:sldId id="265" r:id="rId9"/>
    <p:sldId id="298" r:id="rId10"/>
    <p:sldId id="266" r:id="rId11"/>
    <p:sldId id="267" r:id="rId12"/>
    <p:sldId id="269" r:id="rId13"/>
    <p:sldId id="384" r:id="rId14"/>
    <p:sldId id="280" r:id="rId15"/>
    <p:sldId id="347" r:id="rId16"/>
    <p:sldId id="348" r:id="rId17"/>
    <p:sldId id="360" r:id="rId18"/>
    <p:sldId id="350" r:id="rId19"/>
    <p:sldId id="338" r:id="rId20"/>
    <p:sldId id="353" r:id="rId21"/>
    <p:sldId id="343" r:id="rId22"/>
    <p:sldId id="307" r:id="rId23"/>
    <p:sldId id="333" r:id="rId24"/>
    <p:sldId id="301" r:id="rId25"/>
    <p:sldId id="302" r:id="rId26"/>
    <p:sldId id="300" r:id="rId27"/>
    <p:sldId id="358" r:id="rId28"/>
    <p:sldId id="377" r:id="rId29"/>
    <p:sldId id="378" r:id="rId30"/>
    <p:sldId id="383" r:id="rId31"/>
    <p:sldId id="379" r:id="rId32"/>
    <p:sldId id="381" r:id="rId33"/>
    <p:sldId id="380" r:id="rId34"/>
    <p:sldId id="382" r:id="rId35"/>
    <p:sldId id="376" r:id="rId36"/>
    <p:sldId id="368" r:id="rId37"/>
    <p:sldId id="370" r:id="rId38"/>
    <p:sldId id="371" r:id="rId39"/>
    <p:sldId id="372" r:id="rId40"/>
    <p:sldId id="373" r:id="rId41"/>
    <p:sldId id="374" r:id="rId42"/>
    <p:sldId id="375" r:id="rId4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8A5DD4-2F4C-01F5-860B-8DD41A069D31}" name="Karin Hildebrand" initials="KH" userId="S::karin.hildebrand@regionstockholm.se::65402168-01e8-4b2b-a0ea-6b384bd32f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ofsson Caroline - HOSIP - Intensivvårdsavdelning Bollnäs" initials="OC-H-IB" lastIdx="1" clrIdx="0">
    <p:extLst>
      <p:ext uri="{19B8F6BF-5375-455C-9EA6-DF929625EA0E}">
        <p15:presenceInfo xmlns:p15="http://schemas.microsoft.com/office/powerpoint/2012/main" userId="S-1-5-21-1327637745-2060587216-860360866-951096" providerId="AD"/>
      </p:ext>
    </p:extLst>
  </p:cmAuthor>
  <p:cmAuthor id="2" name="Peetz Hansson Ulrika" initials="PHU" lastIdx="1" clrIdx="1">
    <p:extLst>
      <p:ext uri="{19B8F6BF-5375-455C-9EA6-DF929625EA0E}">
        <p15:presenceInfo xmlns:p15="http://schemas.microsoft.com/office/powerpoint/2012/main" userId="S::134299@skane.se::74b66437-dd37-4850-bc92-0d30221954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0C8"/>
    <a:srgbClr val="A6BBDE"/>
    <a:srgbClr val="476D9B"/>
    <a:srgbClr val="6B89AD"/>
    <a:srgbClr val="5E9BCE"/>
    <a:srgbClr val="446792"/>
    <a:srgbClr val="5B84B5"/>
    <a:srgbClr val="4B73A3"/>
    <a:srgbClr val="5780B1"/>
    <a:srgbClr val="476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57C95-19CD-775E-FD04-B94FC819BC28}" v="132" dt="2024-02-28T15:07:28.34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4" autoAdjust="0"/>
    <p:restoredTop sz="81512" autoAdjust="0"/>
  </p:normalViewPr>
  <p:slideViewPr>
    <p:cSldViewPr snapToGrid="0">
      <p:cViewPr varScale="1">
        <p:scale>
          <a:sx n="133" d="100"/>
          <a:sy n="133" d="100"/>
        </p:scale>
        <p:origin x="1236" y="126"/>
      </p:cViewPr>
      <p:guideLst/>
    </p:cSldViewPr>
  </p:slideViewPr>
  <p:notesTextViewPr>
    <p:cViewPr>
      <p:scale>
        <a:sx n="1" d="1"/>
        <a:sy n="1" d="1"/>
      </p:scale>
      <p:origin x="0" y="0"/>
    </p:cViewPr>
  </p:notesTextViewPr>
  <p:sorterViewPr>
    <p:cViewPr varScale="1">
      <p:scale>
        <a:sx n="1" d="1"/>
        <a:sy n="1" d="1"/>
      </p:scale>
      <p:origin x="0" y="-33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9611719730685835E-2"/>
          <c:y val="2.999060976985286E-2"/>
          <c:w val="0.94790722895649526"/>
          <c:h val="0.82649756409910402"/>
        </c:manualLayout>
      </c:layout>
      <c:barChart>
        <c:barDir val="col"/>
        <c:grouping val="stacked"/>
        <c:varyColors val="0"/>
        <c:ser>
          <c:idx val="0"/>
          <c:order val="0"/>
          <c:tx>
            <c:strRef>
              <c:f>Blad1!$B$1</c:f>
              <c:strCache>
                <c:ptCount val="1"/>
                <c:pt idx="0">
                  <c:v>DCD</c:v>
                </c:pt>
              </c:strCache>
            </c:strRef>
          </c:tx>
          <c:spPr>
            <a:solidFill>
              <a:srgbClr val="9CB0C8"/>
            </a:solidFill>
            <a:ln>
              <a:noFill/>
            </a:ln>
            <a:effectLst/>
          </c:spPr>
          <c:invertIfNegative val="0"/>
          <c:dLbls>
            <c:dLbl>
              <c:idx val="19"/>
              <c:layout>
                <c:manualLayout>
                  <c:x val="-3.787878787878788E-3"/>
                  <c:y val="-2.84135753749013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B4-4446-861D-C756617E7D2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Bahnschrift" panose="020B0502040204020203" pitchFamily="34" charset="0"/>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Blad1!$B$2:$B$25</c:f>
              <c:numCache>
                <c:formatCode>General</c:formatCode>
                <c:ptCount val="24"/>
                <c:pt idx="18">
                  <c:v>10</c:v>
                </c:pt>
                <c:pt idx="19">
                  <c:v>4</c:v>
                </c:pt>
                <c:pt idx="20">
                  <c:v>11</c:v>
                </c:pt>
                <c:pt idx="21">
                  <c:v>27</c:v>
                </c:pt>
                <c:pt idx="22">
                  <c:v>47</c:v>
                </c:pt>
                <c:pt idx="23">
                  <c:v>68</c:v>
                </c:pt>
              </c:numCache>
            </c:numRef>
          </c:val>
          <c:extLst>
            <c:ext xmlns:c16="http://schemas.microsoft.com/office/drawing/2014/chart" uri="{C3380CC4-5D6E-409C-BE32-E72D297353CC}">
              <c16:uniqueId val="{00000000-7ECD-49EC-BDAA-2EE1C7924C28}"/>
            </c:ext>
          </c:extLst>
        </c:ser>
        <c:ser>
          <c:idx val="1"/>
          <c:order val="1"/>
          <c:tx>
            <c:strRef>
              <c:f>Blad1!$C$1</c:f>
              <c:strCache>
                <c:ptCount val="1"/>
                <c:pt idx="0">
                  <c:v>DBD</c:v>
                </c:pt>
              </c:strCache>
            </c:strRef>
          </c:tx>
          <c:spPr>
            <a:solidFill>
              <a:srgbClr val="476D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Bahnschrift" panose="020B0502040204020203" pitchFamily="34" charset="0"/>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Blad1!$C$2:$C$25</c:f>
              <c:numCache>
                <c:formatCode>General</c:formatCode>
                <c:ptCount val="24"/>
                <c:pt idx="0">
                  <c:v>97</c:v>
                </c:pt>
                <c:pt idx="1">
                  <c:v>108</c:v>
                </c:pt>
                <c:pt idx="2">
                  <c:v>98</c:v>
                </c:pt>
                <c:pt idx="3">
                  <c:v>114</c:v>
                </c:pt>
                <c:pt idx="4">
                  <c:v>123</c:v>
                </c:pt>
                <c:pt idx="5">
                  <c:v>128</c:v>
                </c:pt>
                <c:pt idx="6">
                  <c:v>137</c:v>
                </c:pt>
                <c:pt idx="7">
                  <c:v>133</c:v>
                </c:pt>
                <c:pt idx="8">
                  <c:v>152</c:v>
                </c:pt>
                <c:pt idx="9">
                  <c:v>128</c:v>
                </c:pt>
                <c:pt idx="10">
                  <c:v>118</c:v>
                </c:pt>
                <c:pt idx="11">
                  <c:v>143</c:v>
                </c:pt>
                <c:pt idx="12">
                  <c:v>141</c:v>
                </c:pt>
                <c:pt idx="13">
                  <c:v>151</c:v>
                </c:pt>
                <c:pt idx="14">
                  <c:v>166</c:v>
                </c:pt>
                <c:pt idx="15">
                  <c:v>167</c:v>
                </c:pt>
                <c:pt idx="16">
                  <c:v>185</c:v>
                </c:pt>
                <c:pt idx="17">
                  <c:v>188</c:v>
                </c:pt>
                <c:pt idx="18">
                  <c:v>172</c:v>
                </c:pt>
                <c:pt idx="19">
                  <c:v>187</c:v>
                </c:pt>
                <c:pt idx="20">
                  <c:v>163</c:v>
                </c:pt>
                <c:pt idx="21">
                  <c:v>165</c:v>
                </c:pt>
                <c:pt idx="22">
                  <c:v>159</c:v>
                </c:pt>
                <c:pt idx="23">
                  <c:v>190</c:v>
                </c:pt>
              </c:numCache>
            </c:numRef>
          </c:val>
          <c:extLst>
            <c:ext xmlns:c16="http://schemas.microsoft.com/office/drawing/2014/chart" uri="{C3380CC4-5D6E-409C-BE32-E72D297353CC}">
              <c16:uniqueId val="{00000001-7ECD-49EC-BDAA-2EE1C7924C28}"/>
            </c:ext>
          </c:extLst>
        </c:ser>
        <c:dLbls>
          <c:dLblPos val="ctr"/>
          <c:showLegendKey val="0"/>
          <c:showVal val="1"/>
          <c:showCatName val="0"/>
          <c:showSerName val="0"/>
          <c:showPercent val="0"/>
          <c:showBubbleSize val="0"/>
        </c:dLbls>
        <c:gapWidth val="60"/>
        <c:overlap val="100"/>
        <c:axId val="345349416"/>
        <c:axId val="345346136"/>
      </c:barChart>
      <c:catAx>
        <c:axId val="345349416"/>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ahnschrift SemiLight SemiConde" panose="020B0502040204020203" pitchFamily="34" charset="0"/>
                <a:ea typeface="+mn-ea"/>
                <a:cs typeface="+mn-cs"/>
              </a:defRPr>
            </a:pPr>
            <a:endParaRPr lang="sv-SE"/>
          </a:p>
        </c:txPr>
        <c:crossAx val="345346136"/>
        <c:crosses val="autoZero"/>
        <c:auto val="1"/>
        <c:lblAlgn val="ctr"/>
        <c:lblOffset val="100"/>
        <c:noMultiLvlLbl val="0"/>
      </c:catAx>
      <c:valAx>
        <c:axId val="345346136"/>
        <c:scaling>
          <c:orientation val="minMax"/>
          <c:max val="28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Bahnschrift SemiLight SemiConde" panose="020B0502040204020203" pitchFamily="34" charset="0"/>
                <a:ea typeface="+mn-ea"/>
                <a:cs typeface="+mn-cs"/>
              </a:defRPr>
            </a:pPr>
            <a:endParaRPr lang="sv-SE"/>
          </a:p>
        </c:txPr>
        <c:crossAx val="34534941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hnschrift SemiLight SemiConde" panose="020B0502040204020203" pitchFamily="34" charset="0"/>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3C5D84"/>
            </a:solidFill>
            <a:ln>
              <a:noFill/>
            </a:ln>
            <a:effectLst/>
          </c:spPr>
          <c:invertIfNegative val="0"/>
          <c:cat>
            <c:strRef>
              <c:f>Blad1!$A$2:$A$11</c:f>
              <c:strCache>
                <c:ptCount val="10"/>
                <c:pt idx="0">
                  <c:v>0-10 år</c:v>
                </c:pt>
                <c:pt idx="1">
                  <c:v>11-20 år</c:v>
                </c:pt>
                <c:pt idx="2">
                  <c:v>21-30 år</c:v>
                </c:pt>
                <c:pt idx="3">
                  <c:v>31-40 år</c:v>
                </c:pt>
                <c:pt idx="4">
                  <c:v>41-50 år</c:v>
                </c:pt>
                <c:pt idx="5">
                  <c:v>51-60 år</c:v>
                </c:pt>
                <c:pt idx="6">
                  <c:v>61-70 år</c:v>
                </c:pt>
                <c:pt idx="7">
                  <c:v>71-80 år</c:v>
                </c:pt>
                <c:pt idx="8">
                  <c:v>81-90 år</c:v>
                </c:pt>
                <c:pt idx="9">
                  <c:v>&gt; 90 år</c:v>
                </c:pt>
              </c:strCache>
            </c:strRef>
          </c:cat>
          <c:val>
            <c:numRef>
              <c:f>Blad1!$B$2:$B$11</c:f>
              <c:numCache>
                <c:formatCode>General</c:formatCode>
                <c:ptCount val="10"/>
                <c:pt idx="0">
                  <c:v>5</c:v>
                </c:pt>
                <c:pt idx="1">
                  <c:v>17</c:v>
                </c:pt>
                <c:pt idx="2">
                  <c:v>24</c:v>
                </c:pt>
                <c:pt idx="3">
                  <c:v>42</c:v>
                </c:pt>
                <c:pt idx="4">
                  <c:v>69</c:v>
                </c:pt>
                <c:pt idx="5">
                  <c:v>74</c:v>
                </c:pt>
                <c:pt idx="6">
                  <c:v>120</c:v>
                </c:pt>
                <c:pt idx="7">
                  <c:v>102</c:v>
                </c:pt>
                <c:pt idx="8">
                  <c:v>11</c:v>
                </c:pt>
                <c:pt idx="9">
                  <c:v>0</c:v>
                </c:pt>
              </c:numCache>
            </c:numRef>
          </c:val>
          <c:extLst>
            <c:ext xmlns:c16="http://schemas.microsoft.com/office/drawing/2014/chart" uri="{C3380CC4-5D6E-409C-BE32-E72D297353CC}">
              <c16:uniqueId val="{00000000-E2DB-4197-A2DA-CA650AFBECA4}"/>
            </c:ext>
          </c:extLst>
        </c:ser>
        <c:dLbls>
          <c:showLegendKey val="0"/>
          <c:showVal val="0"/>
          <c:showCatName val="0"/>
          <c:showSerName val="0"/>
          <c:showPercent val="0"/>
          <c:showBubbleSize val="0"/>
        </c:dLbls>
        <c:gapWidth val="70"/>
        <c:overlap val="-27"/>
        <c:axId val="379773840"/>
        <c:axId val="379771872"/>
      </c:barChart>
      <c:catAx>
        <c:axId val="3797738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ahnschrift" panose="020B0502040204020203" pitchFamily="34" charset="0"/>
                <a:ea typeface="+mn-ea"/>
                <a:cs typeface="+mn-cs"/>
              </a:defRPr>
            </a:pPr>
            <a:endParaRPr lang="sv-SE"/>
          </a:p>
        </c:txPr>
        <c:crossAx val="379771872"/>
        <c:crosses val="autoZero"/>
        <c:auto val="1"/>
        <c:lblAlgn val="ctr"/>
        <c:lblOffset val="100"/>
        <c:noMultiLvlLbl val="0"/>
      </c:catAx>
      <c:valAx>
        <c:axId val="37977187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Bahnschrift" panose="020B0502040204020203" pitchFamily="34" charset="0"/>
                <a:ea typeface="+mn-ea"/>
                <a:cs typeface="+mn-cs"/>
              </a:defRPr>
            </a:pPr>
            <a:endParaRPr lang="sv-SE"/>
          </a:p>
        </c:txPr>
        <c:crossAx val="379773840"/>
        <c:crosses val="autoZero"/>
        <c:crossBetween val="between"/>
        <c:majorUnit val="10"/>
      </c:valAx>
      <c:spPr>
        <a:noFill/>
        <a:ln>
          <a:solidFill>
            <a:schemeClr val="lt1">
              <a:hueOff val="0"/>
              <a:satOff val="0"/>
              <a:lumOff val="0"/>
            </a:schemeClr>
          </a:solid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A_6DD7EA0C.xml><?xml version="1.0" encoding="utf-8"?>
<p188:cmLst xmlns:a="http://schemas.openxmlformats.org/drawingml/2006/main" xmlns:r="http://schemas.openxmlformats.org/officeDocument/2006/relationships" xmlns:p188="http://schemas.microsoft.com/office/powerpoint/2018/8/main">
  <p188:cm id="{F671E3C2-FD52-406F-B824-19697BC1A2EC}" authorId="{DD8A5DD4-2F4C-01F5-860B-8DD41A069D31}" created="2024-02-28T14:52:41.104">
    <ac:deMkLst xmlns:ac="http://schemas.microsoft.com/office/drawing/2013/main/command">
      <pc:docMk xmlns:pc="http://schemas.microsoft.com/office/powerpoint/2013/main/command"/>
      <pc:sldMk xmlns:pc="http://schemas.microsoft.com/office/powerpoint/2013/main/command" cId="1842866700" sldId="266"/>
      <ac:spMk id="3" creationId="{00000000-0000-0000-0000-000000000000}"/>
    </ac:deMkLst>
    <p188:replyLst>
      <p188:reply id="{232C5606-F088-459D-AD7C-C0C62A816832}" authorId="{DD8A5DD4-2F4C-01F5-860B-8DD41A069D31}" created="2024-02-28T14:53:37.119">
        <p188:txBody>
          <a:bodyPr/>
          <a:lstStyle/>
          <a:p>
            <a:r>
              <a:rPr lang="en-US"/>
              <a:t>Man kommer ju undan den formuleringen om man säger att det finns ett samtycke till donation</a:t>
            </a:r>
          </a:p>
        </p188:txBody>
      </p188:reply>
    </p188:replyLst>
    <p188:txBody>
      <a:bodyPr/>
      <a:lstStyle/>
      <a:p>
        <a:r>
          <a:rPr lang="en-US"/>
          <a:t>Det här med positiv inställning är lurigt, vi säger ju ofta det men det krävs ju faktiskt inte, eg är det ju frånvaro av neg inställning</a:t>
        </a:r>
      </a:p>
    </p188:txBody>
  </p188:cm>
</p188:cmLst>
</file>

<file path=ppt/comments/modernComment_10B_E52749A1.xml><?xml version="1.0" encoding="utf-8"?>
<p188:cmLst xmlns:a="http://schemas.openxmlformats.org/drawingml/2006/main" xmlns:r="http://schemas.openxmlformats.org/officeDocument/2006/relationships" xmlns:p188="http://schemas.microsoft.com/office/powerpoint/2018/8/main">
  <p188:cm id="{013EC04E-1DAC-4985-ABB4-78B81719D34A}" authorId="{DD8A5DD4-2F4C-01F5-860B-8DD41A069D31}" created="2024-02-28T14:53:51.228">
    <ac:deMkLst xmlns:ac="http://schemas.microsoft.com/office/drawing/2013/main/command">
      <pc:docMk xmlns:pc="http://schemas.microsoft.com/office/powerpoint/2013/main/command"/>
      <pc:sldMk xmlns:pc="http://schemas.microsoft.com/office/powerpoint/2013/main/command" cId="3844557217" sldId="267"/>
      <ac:spMk id="3" creationId="{00000000-0000-0000-0000-000000000000}"/>
    </ac:deMkLst>
    <p188:txBody>
      <a:bodyPr/>
      <a:lstStyle/>
      <a:p>
        <a:r>
          <a:rPr lang="en-US"/>
          <a:t>samtycke?</a:t>
        </a:r>
      </a:p>
    </p188:txBody>
  </p188:cm>
</p188:cmLst>
</file>

<file path=ppt/comments/modernComment_157_8CDAF963.xml><?xml version="1.0" encoding="utf-8"?>
<p188:cmLst xmlns:a="http://schemas.openxmlformats.org/drawingml/2006/main" xmlns:r="http://schemas.openxmlformats.org/officeDocument/2006/relationships" xmlns:p188="http://schemas.microsoft.com/office/powerpoint/2018/8/main">
  <p188:cm id="{0B0C6FD5-66B1-4E5D-B432-6E8BBE83E177}" authorId="{DD8A5DD4-2F4C-01F5-860B-8DD41A069D31}" created="2024-02-28T14:56:59.555">
    <ac:deMkLst xmlns:ac="http://schemas.microsoft.com/office/drawing/2013/main/command">
      <pc:docMk xmlns:pc="http://schemas.microsoft.com/office/powerpoint/2013/main/command"/>
      <pc:sldMk xmlns:pc="http://schemas.microsoft.com/office/powerpoint/2013/main/command" cId="2363160931" sldId="343"/>
      <ac:spMk id="2" creationId="{00000000-0000-0000-0000-000000000000}"/>
    </ac:deMkLst>
    <p188:txBody>
      <a:bodyPr/>
      <a:lstStyle/>
      <a:p>
        <a:r>
          <a:rPr lang="en-US"/>
          <a:t>igen samtycke</a:t>
        </a:r>
      </a:p>
    </p188:txBody>
  </p188:cm>
</p188:cmLst>
</file>

<file path=ppt/comments/modernComment_179_60839DB6.xml><?xml version="1.0" encoding="utf-8"?>
<p188:cmLst xmlns:a="http://schemas.openxmlformats.org/drawingml/2006/main" xmlns:r="http://schemas.openxmlformats.org/officeDocument/2006/relationships" xmlns:p188="http://schemas.microsoft.com/office/powerpoint/2018/8/main">
  <p188:cm id="{3D9706CF-1E0F-4128-9F73-646375B863B7}" authorId="{DD8A5DD4-2F4C-01F5-860B-8DD41A069D31}" created="2024-02-28T15:01:44.287">
    <ac:deMkLst xmlns:ac="http://schemas.microsoft.com/office/drawing/2013/main/command">
      <pc:docMk xmlns:pc="http://schemas.microsoft.com/office/powerpoint/2013/main/command"/>
      <pc:sldMk xmlns:pc="http://schemas.microsoft.com/office/powerpoint/2013/main/command" cId="1619238326" sldId="377"/>
      <ac:spMk id="2" creationId="{00000000-0000-0000-0000-000000000000}"/>
    </ac:deMkLst>
    <p188:txBody>
      <a:bodyPr/>
      <a:lstStyle/>
      <a:p>
        <a:r>
          <a:rPr lang="en-US"/>
          <a:t>på misstanke om...</a:t>
        </a:r>
      </a:p>
    </p188:txBody>
  </p188:cm>
</p188:cmLst>
</file>

<file path=ppt/comments/modernComment_180_38E9656E.xml><?xml version="1.0" encoding="utf-8"?>
<p188:cmLst xmlns:a="http://schemas.openxmlformats.org/drawingml/2006/main" xmlns:r="http://schemas.openxmlformats.org/officeDocument/2006/relationships" xmlns:p188="http://schemas.microsoft.com/office/powerpoint/2018/8/main">
  <p188:cm id="{6130865A-1C42-42DF-920E-D430AD9F1AB7}" authorId="{DD8A5DD4-2F4C-01F5-860B-8DD41A069D31}" created="2024-02-28T14:54:28.962">
    <pc:sldMkLst xmlns:pc="http://schemas.microsoft.com/office/powerpoint/2013/main/command">
      <pc:docMk/>
      <pc:sldMk cId="954819950" sldId="384"/>
    </pc:sldMkLst>
    <p188:txBody>
      <a:bodyPr/>
      <a:lstStyle/>
      <a:p>
        <a:r>
          <a:rPr lang="en-US"/>
          <a:t>Bra tycker jag med 22-23</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13FB0-D005-4DD3-BE98-F577B6F82B65}" type="doc">
      <dgm:prSet loTypeId="urn:microsoft.com/office/officeart/2005/8/layout/vList3" loCatId="list" qsTypeId="urn:microsoft.com/office/officeart/2005/8/quickstyle/simple1" qsCatId="simple" csTypeId="urn:microsoft.com/office/officeart/2005/8/colors/accent2_2" csCatId="accent2" phldr="1"/>
      <dgm:spPr/>
    </dgm:pt>
    <dgm:pt modelId="{E0E6DA71-C4DB-41B1-A2E1-4503BC6005B7}">
      <dgm:prSet phldrT="[Text]" custT="1"/>
      <dgm:spPr>
        <a:solidFill>
          <a:srgbClr val="476D9B"/>
        </a:solidFill>
      </dgm:spPr>
      <dgm:t>
        <a:bodyPr/>
        <a:lstStyle/>
        <a:p>
          <a:r>
            <a:rPr lang="sv-SE" sz="2400" dirty="0">
              <a:latin typeface="Bahnschrift SemiLight SemiConde" panose="020B0502040204020203" pitchFamily="34" charset="0"/>
            </a:rPr>
            <a:t>Hjärta</a:t>
          </a:r>
        </a:p>
      </dgm:t>
    </dgm:pt>
    <dgm:pt modelId="{6A7074AB-8BB1-4AA1-BDDD-5DEE7D2B0151}" type="parTrans" cxnId="{49A31650-2D83-40FA-B162-569A584F6A51}">
      <dgm:prSet/>
      <dgm:spPr/>
      <dgm:t>
        <a:bodyPr/>
        <a:lstStyle/>
        <a:p>
          <a:endParaRPr lang="sv-SE"/>
        </a:p>
      </dgm:t>
    </dgm:pt>
    <dgm:pt modelId="{8403C9DC-20AD-4C36-A8A7-427EAE5B97B0}" type="sibTrans" cxnId="{49A31650-2D83-40FA-B162-569A584F6A51}">
      <dgm:prSet/>
      <dgm:spPr/>
      <dgm:t>
        <a:bodyPr/>
        <a:lstStyle/>
        <a:p>
          <a:endParaRPr lang="sv-SE"/>
        </a:p>
      </dgm:t>
    </dgm:pt>
    <dgm:pt modelId="{4AAE8211-E5AA-4A4D-8327-154C9D149E07}">
      <dgm:prSet phldrT="[Text]" custT="1"/>
      <dgm:spPr>
        <a:solidFill>
          <a:srgbClr val="476D9B"/>
        </a:solidFill>
      </dgm:spPr>
      <dgm:t>
        <a:bodyPr/>
        <a:lstStyle/>
        <a:p>
          <a:r>
            <a:rPr lang="sv-SE" sz="2400" dirty="0">
              <a:latin typeface="Bahnschrift SemiLight SemiConde" panose="020B0502040204020203" pitchFamily="34" charset="0"/>
            </a:rPr>
            <a:t>Lungor</a:t>
          </a:r>
        </a:p>
      </dgm:t>
    </dgm:pt>
    <dgm:pt modelId="{61E69032-53B6-4AC9-95ED-F9890E9DFFE6}" type="parTrans" cxnId="{C78D9E58-F3E7-4BE6-9182-70530C918187}">
      <dgm:prSet/>
      <dgm:spPr/>
      <dgm:t>
        <a:bodyPr/>
        <a:lstStyle/>
        <a:p>
          <a:endParaRPr lang="sv-SE"/>
        </a:p>
      </dgm:t>
    </dgm:pt>
    <dgm:pt modelId="{25FDDDD6-FB98-4202-8086-AB5417C506D5}" type="sibTrans" cxnId="{C78D9E58-F3E7-4BE6-9182-70530C918187}">
      <dgm:prSet/>
      <dgm:spPr/>
      <dgm:t>
        <a:bodyPr/>
        <a:lstStyle/>
        <a:p>
          <a:endParaRPr lang="sv-SE"/>
        </a:p>
      </dgm:t>
    </dgm:pt>
    <dgm:pt modelId="{03CDDA84-6491-4DF5-AA1B-19BDE387E1D5}">
      <dgm:prSet phldrT="[Text]" custT="1"/>
      <dgm:spPr>
        <a:solidFill>
          <a:srgbClr val="476D9B"/>
        </a:solidFill>
      </dgm:spPr>
      <dgm:t>
        <a:bodyPr/>
        <a:lstStyle/>
        <a:p>
          <a:r>
            <a:rPr lang="sv-SE" sz="2400" dirty="0">
              <a:latin typeface="Bahnschrift SemiLight SemiConde" panose="020B0502040204020203" pitchFamily="34" charset="0"/>
            </a:rPr>
            <a:t>Lever</a:t>
          </a:r>
        </a:p>
      </dgm:t>
    </dgm:pt>
    <dgm:pt modelId="{D56F63CC-ADC5-4A68-A698-726B7F3BBDDE}" type="parTrans" cxnId="{2F8BDDCB-6FD9-4A33-8CA0-EB05EAC1D900}">
      <dgm:prSet/>
      <dgm:spPr/>
      <dgm:t>
        <a:bodyPr/>
        <a:lstStyle/>
        <a:p>
          <a:endParaRPr lang="sv-SE"/>
        </a:p>
      </dgm:t>
    </dgm:pt>
    <dgm:pt modelId="{3B8607A6-FB4B-4226-ADAE-94820B0C71BE}" type="sibTrans" cxnId="{2F8BDDCB-6FD9-4A33-8CA0-EB05EAC1D900}">
      <dgm:prSet/>
      <dgm:spPr/>
      <dgm:t>
        <a:bodyPr/>
        <a:lstStyle/>
        <a:p>
          <a:endParaRPr lang="sv-SE"/>
        </a:p>
      </dgm:t>
    </dgm:pt>
    <dgm:pt modelId="{89920A26-C38A-4D12-86FF-370B975FAF78}">
      <dgm:prSet custT="1"/>
      <dgm:spPr>
        <a:solidFill>
          <a:srgbClr val="476D9B"/>
        </a:solidFill>
      </dgm:spPr>
      <dgm:t>
        <a:bodyPr/>
        <a:lstStyle/>
        <a:p>
          <a:r>
            <a:rPr lang="sv-SE" sz="2000" dirty="0">
              <a:latin typeface="Bahnschrift SemiLight SemiConde" panose="020B0502040204020203" pitchFamily="34" charset="0"/>
            </a:rPr>
            <a:t>Bukspottskörtel eller</a:t>
          </a:r>
          <a:br>
            <a:rPr lang="sv-SE" sz="2000" dirty="0">
              <a:latin typeface="Bahnschrift SemiLight SemiConde" panose="020B0502040204020203" pitchFamily="34" charset="0"/>
            </a:rPr>
          </a:br>
          <a:r>
            <a:rPr lang="sv-SE" sz="2000" dirty="0">
              <a:latin typeface="Bahnschrift SemiLight SemiConde" panose="020B0502040204020203" pitchFamily="34" charset="0"/>
            </a:rPr>
            <a:t>Ö-celler</a:t>
          </a:r>
        </a:p>
      </dgm:t>
    </dgm:pt>
    <dgm:pt modelId="{9BAF2564-14B0-4CAE-8B16-CF006230D215}" type="parTrans" cxnId="{60ED97EC-DAD3-4D12-A66B-EC670EE53EB5}">
      <dgm:prSet/>
      <dgm:spPr/>
      <dgm:t>
        <a:bodyPr/>
        <a:lstStyle/>
        <a:p>
          <a:endParaRPr lang="sv-SE"/>
        </a:p>
      </dgm:t>
    </dgm:pt>
    <dgm:pt modelId="{2D821584-E263-407E-B99D-9C7EBEF513D7}" type="sibTrans" cxnId="{60ED97EC-DAD3-4D12-A66B-EC670EE53EB5}">
      <dgm:prSet/>
      <dgm:spPr/>
      <dgm:t>
        <a:bodyPr/>
        <a:lstStyle/>
        <a:p>
          <a:endParaRPr lang="sv-SE"/>
        </a:p>
      </dgm:t>
    </dgm:pt>
    <dgm:pt modelId="{8B84A28F-AD67-4B23-A9E3-44973EA5A361}">
      <dgm:prSet custT="1"/>
      <dgm:spPr>
        <a:solidFill>
          <a:srgbClr val="476D9B"/>
        </a:solidFill>
      </dgm:spPr>
      <dgm:t>
        <a:bodyPr/>
        <a:lstStyle/>
        <a:p>
          <a:r>
            <a:rPr lang="sv-SE" sz="2400" dirty="0">
              <a:latin typeface="Bahnschrift SemiLight SemiConde" panose="020B0502040204020203" pitchFamily="34" charset="0"/>
            </a:rPr>
            <a:t>Njurar</a:t>
          </a:r>
        </a:p>
      </dgm:t>
    </dgm:pt>
    <dgm:pt modelId="{37C56E48-E0D8-428D-8572-6CFF992305C1}" type="parTrans" cxnId="{CDA030D8-0C06-4C5F-AC54-4947C2DDAA05}">
      <dgm:prSet/>
      <dgm:spPr/>
      <dgm:t>
        <a:bodyPr/>
        <a:lstStyle/>
        <a:p>
          <a:endParaRPr lang="sv-SE"/>
        </a:p>
      </dgm:t>
    </dgm:pt>
    <dgm:pt modelId="{D81C59F7-7947-4533-806D-06091B51D766}" type="sibTrans" cxnId="{CDA030D8-0C06-4C5F-AC54-4947C2DDAA05}">
      <dgm:prSet/>
      <dgm:spPr/>
      <dgm:t>
        <a:bodyPr/>
        <a:lstStyle/>
        <a:p>
          <a:endParaRPr lang="sv-SE"/>
        </a:p>
      </dgm:t>
    </dgm:pt>
    <dgm:pt modelId="{AB9629FE-FFFF-4557-A396-4768D9D7A95B}">
      <dgm:prSet custT="1"/>
      <dgm:spPr>
        <a:solidFill>
          <a:srgbClr val="476D9B"/>
        </a:solidFill>
      </dgm:spPr>
      <dgm:t>
        <a:bodyPr/>
        <a:lstStyle/>
        <a:p>
          <a:r>
            <a:rPr lang="sv-SE" sz="2400" dirty="0">
              <a:latin typeface="Bahnschrift SemiLight SemiConde" panose="020B0502040204020203" pitchFamily="34" charset="0"/>
            </a:rPr>
            <a:t>Tarm</a:t>
          </a:r>
        </a:p>
      </dgm:t>
    </dgm:pt>
    <dgm:pt modelId="{CA0E7963-D933-4DDE-B18B-37A95F1BC932}" type="parTrans" cxnId="{BDC6FDA9-A514-4827-8085-AAE19373870E}">
      <dgm:prSet/>
      <dgm:spPr/>
      <dgm:t>
        <a:bodyPr/>
        <a:lstStyle/>
        <a:p>
          <a:endParaRPr lang="sv-SE"/>
        </a:p>
      </dgm:t>
    </dgm:pt>
    <dgm:pt modelId="{F135D04E-9C7F-47B4-B94A-5E8A49610F71}" type="sibTrans" cxnId="{BDC6FDA9-A514-4827-8085-AAE19373870E}">
      <dgm:prSet/>
      <dgm:spPr/>
      <dgm:t>
        <a:bodyPr/>
        <a:lstStyle/>
        <a:p>
          <a:endParaRPr lang="sv-SE"/>
        </a:p>
      </dgm:t>
    </dgm:pt>
    <dgm:pt modelId="{C1C1F0AC-FDB2-4C42-ABB2-8C9CD33AD0DC}" type="pres">
      <dgm:prSet presAssocID="{20E13FB0-D005-4DD3-BE98-F577B6F82B65}" presName="linearFlow" presStyleCnt="0">
        <dgm:presLayoutVars>
          <dgm:dir/>
          <dgm:resizeHandles val="exact"/>
        </dgm:presLayoutVars>
      </dgm:prSet>
      <dgm:spPr/>
    </dgm:pt>
    <dgm:pt modelId="{B8FC8CAB-3028-4E34-A3DB-68C610EEE951}" type="pres">
      <dgm:prSet presAssocID="{E0E6DA71-C4DB-41B1-A2E1-4503BC6005B7}" presName="composite" presStyleCnt="0"/>
      <dgm:spPr/>
    </dgm:pt>
    <dgm:pt modelId="{46A75FFC-5E9E-4552-8EA3-824C3053AC9D}" type="pres">
      <dgm:prSet presAssocID="{E0E6DA71-C4DB-41B1-A2E1-4503BC6005B7}" presName="imgShp" presStyleLbl="fgImgPlace1" presStyleIdx="0" presStyleCnt="6"/>
      <dgm:spPr>
        <a:blipFill rotWithShape="1">
          <a:blip xmlns:r="http://schemas.openxmlformats.org/officeDocument/2006/relationships" r:embed="rId1"/>
          <a:stretch>
            <a:fillRect/>
          </a:stretch>
        </a:blipFill>
      </dgm:spPr>
    </dgm:pt>
    <dgm:pt modelId="{6B6C8824-A245-4FAE-9AD2-377F555A1402}" type="pres">
      <dgm:prSet presAssocID="{E0E6DA71-C4DB-41B1-A2E1-4503BC6005B7}" presName="txShp" presStyleLbl="node1" presStyleIdx="0" presStyleCnt="6">
        <dgm:presLayoutVars>
          <dgm:bulletEnabled val="1"/>
        </dgm:presLayoutVars>
      </dgm:prSet>
      <dgm:spPr/>
      <dgm:t>
        <a:bodyPr/>
        <a:lstStyle/>
        <a:p>
          <a:endParaRPr lang="sv-SE"/>
        </a:p>
      </dgm:t>
    </dgm:pt>
    <dgm:pt modelId="{829294CB-07A7-44D8-B4A5-D2E76BEE89BF}" type="pres">
      <dgm:prSet presAssocID="{8403C9DC-20AD-4C36-A8A7-427EAE5B97B0}" presName="spacing" presStyleCnt="0"/>
      <dgm:spPr/>
    </dgm:pt>
    <dgm:pt modelId="{1FF6D481-9B3B-4B3B-B7CC-0C9421C1B053}" type="pres">
      <dgm:prSet presAssocID="{4AAE8211-E5AA-4A4D-8327-154C9D149E07}" presName="composite" presStyleCnt="0"/>
      <dgm:spPr/>
    </dgm:pt>
    <dgm:pt modelId="{C7DB460D-A5A2-4710-9E8E-7922E14F12FD}" type="pres">
      <dgm:prSet presAssocID="{4AAE8211-E5AA-4A4D-8327-154C9D149E07}" presName="imgShp" presStyleLbl="fgImgPlace1" presStyleIdx="1" presStyleCnt="6"/>
      <dgm:spPr>
        <a:blipFill rotWithShape="1">
          <a:blip xmlns:r="http://schemas.openxmlformats.org/officeDocument/2006/relationships" r:embed="rId2"/>
          <a:stretch>
            <a:fillRect/>
          </a:stretch>
        </a:blipFill>
      </dgm:spPr>
    </dgm:pt>
    <dgm:pt modelId="{AAE4F580-4589-49E4-8C95-4069009ED2B7}" type="pres">
      <dgm:prSet presAssocID="{4AAE8211-E5AA-4A4D-8327-154C9D149E07}" presName="txShp" presStyleLbl="node1" presStyleIdx="1" presStyleCnt="6">
        <dgm:presLayoutVars>
          <dgm:bulletEnabled val="1"/>
        </dgm:presLayoutVars>
      </dgm:prSet>
      <dgm:spPr/>
      <dgm:t>
        <a:bodyPr/>
        <a:lstStyle/>
        <a:p>
          <a:endParaRPr lang="sv-SE"/>
        </a:p>
      </dgm:t>
    </dgm:pt>
    <dgm:pt modelId="{65881818-A54A-43C6-B577-6127562D59D2}" type="pres">
      <dgm:prSet presAssocID="{25FDDDD6-FB98-4202-8086-AB5417C506D5}" presName="spacing" presStyleCnt="0"/>
      <dgm:spPr/>
    </dgm:pt>
    <dgm:pt modelId="{B8375C19-E970-408B-BEFA-75D8629BBBDE}" type="pres">
      <dgm:prSet presAssocID="{03CDDA84-6491-4DF5-AA1B-19BDE387E1D5}" presName="composite" presStyleCnt="0"/>
      <dgm:spPr/>
    </dgm:pt>
    <dgm:pt modelId="{EFA050EC-7C03-4446-8996-8D2791DD5319}" type="pres">
      <dgm:prSet presAssocID="{03CDDA84-6491-4DF5-AA1B-19BDE387E1D5}" presName="imgShp" presStyleLbl="fgImgPlace1" presStyleIdx="2" presStyleCnt="6"/>
      <dgm:spPr>
        <a:blipFill rotWithShape="1">
          <a:blip xmlns:r="http://schemas.openxmlformats.org/officeDocument/2006/relationships" r:embed="rId3"/>
          <a:stretch>
            <a:fillRect/>
          </a:stretch>
        </a:blipFill>
      </dgm:spPr>
    </dgm:pt>
    <dgm:pt modelId="{4EFD7282-C7B4-4652-8C1D-E834CD92EABC}" type="pres">
      <dgm:prSet presAssocID="{03CDDA84-6491-4DF5-AA1B-19BDE387E1D5}" presName="txShp" presStyleLbl="node1" presStyleIdx="2" presStyleCnt="6">
        <dgm:presLayoutVars>
          <dgm:bulletEnabled val="1"/>
        </dgm:presLayoutVars>
      </dgm:prSet>
      <dgm:spPr/>
      <dgm:t>
        <a:bodyPr/>
        <a:lstStyle/>
        <a:p>
          <a:endParaRPr lang="sv-SE"/>
        </a:p>
      </dgm:t>
    </dgm:pt>
    <dgm:pt modelId="{8AB49BBD-1399-4B09-B715-4BC69E4C63C3}" type="pres">
      <dgm:prSet presAssocID="{3B8607A6-FB4B-4226-ADAE-94820B0C71BE}" presName="spacing" presStyleCnt="0"/>
      <dgm:spPr/>
    </dgm:pt>
    <dgm:pt modelId="{9AA61958-AB24-4397-A3D7-073F9F3E98A9}" type="pres">
      <dgm:prSet presAssocID="{8B84A28F-AD67-4B23-A9E3-44973EA5A361}" presName="composite" presStyleCnt="0"/>
      <dgm:spPr/>
    </dgm:pt>
    <dgm:pt modelId="{FCE4FC3F-B3D1-4E61-9813-63013391CD1D}" type="pres">
      <dgm:prSet presAssocID="{8B84A28F-AD67-4B23-A9E3-44973EA5A361}" presName="imgShp" presStyleLbl="fgImgPlace1" presStyleIdx="3" presStyleCnt="6"/>
      <dgm:spPr>
        <a:blipFill rotWithShape="1">
          <a:blip xmlns:r="http://schemas.openxmlformats.org/officeDocument/2006/relationships" r:embed="rId4"/>
          <a:stretch>
            <a:fillRect/>
          </a:stretch>
        </a:blipFill>
      </dgm:spPr>
    </dgm:pt>
    <dgm:pt modelId="{F759E0B5-C948-4799-884E-15FE2375E222}" type="pres">
      <dgm:prSet presAssocID="{8B84A28F-AD67-4B23-A9E3-44973EA5A361}" presName="txShp" presStyleLbl="node1" presStyleIdx="3" presStyleCnt="6">
        <dgm:presLayoutVars>
          <dgm:bulletEnabled val="1"/>
        </dgm:presLayoutVars>
      </dgm:prSet>
      <dgm:spPr/>
      <dgm:t>
        <a:bodyPr/>
        <a:lstStyle/>
        <a:p>
          <a:endParaRPr lang="sv-SE"/>
        </a:p>
      </dgm:t>
    </dgm:pt>
    <dgm:pt modelId="{374AE1D5-1D7D-4481-83E8-98DE173C957A}" type="pres">
      <dgm:prSet presAssocID="{D81C59F7-7947-4533-806D-06091B51D766}" presName="spacing" presStyleCnt="0"/>
      <dgm:spPr/>
    </dgm:pt>
    <dgm:pt modelId="{423B5008-7996-4BBD-8006-8FED30F6BB96}" type="pres">
      <dgm:prSet presAssocID="{89920A26-C38A-4D12-86FF-370B975FAF78}" presName="composite" presStyleCnt="0"/>
      <dgm:spPr/>
    </dgm:pt>
    <dgm:pt modelId="{75D5307D-8893-4688-90D5-22C4A222AB65}" type="pres">
      <dgm:prSet presAssocID="{89920A26-C38A-4D12-86FF-370B975FAF78}" presName="imgShp" presStyleLbl="fgImgPlace1" presStyleIdx="4" presStyleCnt="6"/>
      <dgm:spPr>
        <a:blipFill rotWithShape="1">
          <a:blip xmlns:r="http://schemas.openxmlformats.org/officeDocument/2006/relationships" r:embed="rId5"/>
          <a:stretch>
            <a:fillRect/>
          </a:stretch>
        </a:blipFill>
      </dgm:spPr>
    </dgm:pt>
    <dgm:pt modelId="{947C8CD9-2E65-4D14-96F2-DD2DE6790F36}" type="pres">
      <dgm:prSet presAssocID="{89920A26-C38A-4D12-86FF-370B975FAF78}" presName="txShp" presStyleLbl="node1" presStyleIdx="4" presStyleCnt="6">
        <dgm:presLayoutVars>
          <dgm:bulletEnabled val="1"/>
        </dgm:presLayoutVars>
      </dgm:prSet>
      <dgm:spPr/>
      <dgm:t>
        <a:bodyPr/>
        <a:lstStyle/>
        <a:p>
          <a:endParaRPr lang="sv-SE"/>
        </a:p>
      </dgm:t>
    </dgm:pt>
    <dgm:pt modelId="{24BED339-500D-4750-ADAE-0F8436AA60B1}" type="pres">
      <dgm:prSet presAssocID="{2D821584-E263-407E-B99D-9C7EBEF513D7}" presName="spacing" presStyleCnt="0"/>
      <dgm:spPr/>
    </dgm:pt>
    <dgm:pt modelId="{033EADC5-B99B-42CC-BD1A-03ABBE2EFB6E}" type="pres">
      <dgm:prSet presAssocID="{AB9629FE-FFFF-4557-A396-4768D9D7A95B}" presName="composite" presStyleCnt="0"/>
      <dgm:spPr/>
    </dgm:pt>
    <dgm:pt modelId="{B4381318-AE25-4370-9691-BE18BE0FE588}" type="pres">
      <dgm:prSet presAssocID="{AB9629FE-FFFF-4557-A396-4768D9D7A95B}" presName="imgShp" presStyleLbl="fgImgPlace1" presStyleIdx="5" presStyleCnt="6"/>
      <dgm:spPr>
        <a:blipFill rotWithShape="1">
          <a:blip xmlns:r="http://schemas.openxmlformats.org/officeDocument/2006/relationships" r:embed="rId6"/>
          <a:stretch>
            <a:fillRect/>
          </a:stretch>
        </a:blipFill>
      </dgm:spPr>
    </dgm:pt>
    <dgm:pt modelId="{C3DAAAB3-DB47-42E2-8C83-EA2D495969A4}" type="pres">
      <dgm:prSet presAssocID="{AB9629FE-FFFF-4557-A396-4768D9D7A95B}" presName="txShp" presStyleLbl="node1" presStyleIdx="5" presStyleCnt="6">
        <dgm:presLayoutVars>
          <dgm:bulletEnabled val="1"/>
        </dgm:presLayoutVars>
      </dgm:prSet>
      <dgm:spPr/>
      <dgm:t>
        <a:bodyPr/>
        <a:lstStyle/>
        <a:p>
          <a:endParaRPr lang="sv-SE"/>
        </a:p>
      </dgm:t>
    </dgm:pt>
  </dgm:ptLst>
  <dgm:cxnLst>
    <dgm:cxn modelId="{A3D81B9C-1055-40AB-9B05-501165C9BBEB}" type="presOf" srcId="{4AAE8211-E5AA-4A4D-8327-154C9D149E07}" destId="{AAE4F580-4589-49E4-8C95-4069009ED2B7}" srcOrd="0" destOrd="0" presId="urn:microsoft.com/office/officeart/2005/8/layout/vList3"/>
    <dgm:cxn modelId="{B40D6405-DE9E-48AB-81D5-1F589A3E8271}" type="presOf" srcId="{20E13FB0-D005-4DD3-BE98-F577B6F82B65}" destId="{C1C1F0AC-FDB2-4C42-ABB2-8C9CD33AD0DC}" srcOrd="0" destOrd="0" presId="urn:microsoft.com/office/officeart/2005/8/layout/vList3"/>
    <dgm:cxn modelId="{625C91F8-F2E5-4623-BECC-22EBC820A5D9}" type="presOf" srcId="{03CDDA84-6491-4DF5-AA1B-19BDE387E1D5}" destId="{4EFD7282-C7B4-4652-8C1D-E834CD92EABC}" srcOrd="0" destOrd="0" presId="urn:microsoft.com/office/officeart/2005/8/layout/vList3"/>
    <dgm:cxn modelId="{692A7514-7AF8-43DF-8850-A2CA917DD942}" type="presOf" srcId="{8B84A28F-AD67-4B23-A9E3-44973EA5A361}" destId="{F759E0B5-C948-4799-884E-15FE2375E222}" srcOrd="0" destOrd="0" presId="urn:microsoft.com/office/officeart/2005/8/layout/vList3"/>
    <dgm:cxn modelId="{BDC6FDA9-A514-4827-8085-AAE19373870E}" srcId="{20E13FB0-D005-4DD3-BE98-F577B6F82B65}" destId="{AB9629FE-FFFF-4557-A396-4768D9D7A95B}" srcOrd="5" destOrd="0" parTransId="{CA0E7963-D933-4DDE-B18B-37A95F1BC932}" sibTransId="{F135D04E-9C7F-47B4-B94A-5E8A49610F71}"/>
    <dgm:cxn modelId="{49A31650-2D83-40FA-B162-569A584F6A51}" srcId="{20E13FB0-D005-4DD3-BE98-F577B6F82B65}" destId="{E0E6DA71-C4DB-41B1-A2E1-4503BC6005B7}" srcOrd="0" destOrd="0" parTransId="{6A7074AB-8BB1-4AA1-BDDD-5DEE7D2B0151}" sibTransId="{8403C9DC-20AD-4C36-A8A7-427EAE5B97B0}"/>
    <dgm:cxn modelId="{CDA030D8-0C06-4C5F-AC54-4947C2DDAA05}" srcId="{20E13FB0-D005-4DD3-BE98-F577B6F82B65}" destId="{8B84A28F-AD67-4B23-A9E3-44973EA5A361}" srcOrd="3" destOrd="0" parTransId="{37C56E48-E0D8-428D-8572-6CFF992305C1}" sibTransId="{D81C59F7-7947-4533-806D-06091B51D766}"/>
    <dgm:cxn modelId="{2F8BDDCB-6FD9-4A33-8CA0-EB05EAC1D900}" srcId="{20E13FB0-D005-4DD3-BE98-F577B6F82B65}" destId="{03CDDA84-6491-4DF5-AA1B-19BDE387E1D5}" srcOrd="2" destOrd="0" parTransId="{D56F63CC-ADC5-4A68-A698-726B7F3BBDDE}" sibTransId="{3B8607A6-FB4B-4226-ADAE-94820B0C71BE}"/>
    <dgm:cxn modelId="{736C6B54-F53D-43AC-913E-AA6FFA6F2A80}" type="presOf" srcId="{AB9629FE-FFFF-4557-A396-4768D9D7A95B}" destId="{C3DAAAB3-DB47-42E2-8C83-EA2D495969A4}" srcOrd="0" destOrd="0" presId="urn:microsoft.com/office/officeart/2005/8/layout/vList3"/>
    <dgm:cxn modelId="{60ED97EC-DAD3-4D12-A66B-EC670EE53EB5}" srcId="{20E13FB0-D005-4DD3-BE98-F577B6F82B65}" destId="{89920A26-C38A-4D12-86FF-370B975FAF78}" srcOrd="4" destOrd="0" parTransId="{9BAF2564-14B0-4CAE-8B16-CF006230D215}" sibTransId="{2D821584-E263-407E-B99D-9C7EBEF513D7}"/>
    <dgm:cxn modelId="{77BB02C4-3E53-4995-BD49-D349D0DFA54A}" type="presOf" srcId="{89920A26-C38A-4D12-86FF-370B975FAF78}" destId="{947C8CD9-2E65-4D14-96F2-DD2DE6790F36}" srcOrd="0" destOrd="0" presId="urn:microsoft.com/office/officeart/2005/8/layout/vList3"/>
    <dgm:cxn modelId="{9688EAD3-BE28-43D3-B0D2-196C3E13FCFC}" type="presOf" srcId="{E0E6DA71-C4DB-41B1-A2E1-4503BC6005B7}" destId="{6B6C8824-A245-4FAE-9AD2-377F555A1402}" srcOrd="0" destOrd="0" presId="urn:microsoft.com/office/officeart/2005/8/layout/vList3"/>
    <dgm:cxn modelId="{C78D9E58-F3E7-4BE6-9182-70530C918187}" srcId="{20E13FB0-D005-4DD3-BE98-F577B6F82B65}" destId="{4AAE8211-E5AA-4A4D-8327-154C9D149E07}" srcOrd="1" destOrd="0" parTransId="{61E69032-53B6-4AC9-95ED-F9890E9DFFE6}" sibTransId="{25FDDDD6-FB98-4202-8086-AB5417C506D5}"/>
    <dgm:cxn modelId="{DECECDE3-7B44-469C-BB6A-83CC30E4CBE4}" type="presParOf" srcId="{C1C1F0AC-FDB2-4C42-ABB2-8C9CD33AD0DC}" destId="{B8FC8CAB-3028-4E34-A3DB-68C610EEE951}" srcOrd="0" destOrd="0" presId="urn:microsoft.com/office/officeart/2005/8/layout/vList3"/>
    <dgm:cxn modelId="{55C89162-34F8-4578-A8CC-1D7253DC3A99}" type="presParOf" srcId="{B8FC8CAB-3028-4E34-A3DB-68C610EEE951}" destId="{46A75FFC-5E9E-4552-8EA3-824C3053AC9D}" srcOrd="0" destOrd="0" presId="urn:microsoft.com/office/officeart/2005/8/layout/vList3"/>
    <dgm:cxn modelId="{A9AB2245-9507-442F-BB19-5AABF1A37C14}" type="presParOf" srcId="{B8FC8CAB-3028-4E34-A3DB-68C610EEE951}" destId="{6B6C8824-A245-4FAE-9AD2-377F555A1402}" srcOrd="1" destOrd="0" presId="urn:microsoft.com/office/officeart/2005/8/layout/vList3"/>
    <dgm:cxn modelId="{4262A550-E440-4290-8FE8-BE1CC621B92F}" type="presParOf" srcId="{C1C1F0AC-FDB2-4C42-ABB2-8C9CD33AD0DC}" destId="{829294CB-07A7-44D8-B4A5-D2E76BEE89BF}" srcOrd="1" destOrd="0" presId="urn:microsoft.com/office/officeart/2005/8/layout/vList3"/>
    <dgm:cxn modelId="{9E7C6FA1-59E2-4BBB-B4DF-710E704866B0}" type="presParOf" srcId="{C1C1F0AC-FDB2-4C42-ABB2-8C9CD33AD0DC}" destId="{1FF6D481-9B3B-4B3B-B7CC-0C9421C1B053}" srcOrd="2" destOrd="0" presId="urn:microsoft.com/office/officeart/2005/8/layout/vList3"/>
    <dgm:cxn modelId="{7B4E7B22-70F5-4F4D-A88E-54D8592FCEBE}" type="presParOf" srcId="{1FF6D481-9B3B-4B3B-B7CC-0C9421C1B053}" destId="{C7DB460D-A5A2-4710-9E8E-7922E14F12FD}" srcOrd="0" destOrd="0" presId="urn:microsoft.com/office/officeart/2005/8/layout/vList3"/>
    <dgm:cxn modelId="{32316A7A-7131-4DDB-852A-45D5046112F2}" type="presParOf" srcId="{1FF6D481-9B3B-4B3B-B7CC-0C9421C1B053}" destId="{AAE4F580-4589-49E4-8C95-4069009ED2B7}" srcOrd="1" destOrd="0" presId="urn:microsoft.com/office/officeart/2005/8/layout/vList3"/>
    <dgm:cxn modelId="{6B25E1BC-E7DE-4F44-B8B7-9997F5907468}" type="presParOf" srcId="{C1C1F0AC-FDB2-4C42-ABB2-8C9CD33AD0DC}" destId="{65881818-A54A-43C6-B577-6127562D59D2}" srcOrd="3" destOrd="0" presId="urn:microsoft.com/office/officeart/2005/8/layout/vList3"/>
    <dgm:cxn modelId="{B8C7AF17-2C4F-478B-9E13-60A424CB3B45}" type="presParOf" srcId="{C1C1F0AC-FDB2-4C42-ABB2-8C9CD33AD0DC}" destId="{B8375C19-E970-408B-BEFA-75D8629BBBDE}" srcOrd="4" destOrd="0" presId="urn:microsoft.com/office/officeart/2005/8/layout/vList3"/>
    <dgm:cxn modelId="{01B2ABD9-EB66-440A-A2A9-FD9CB2380431}" type="presParOf" srcId="{B8375C19-E970-408B-BEFA-75D8629BBBDE}" destId="{EFA050EC-7C03-4446-8996-8D2791DD5319}" srcOrd="0" destOrd="0" presId="urn:microsoft.com/office/officeart/2005/8/layout/vList3"/>
    <dgm:cxn modelId="{369F1308-D987-4737-9F9E-5A9B2941CD95}" type="presParOf" srcId="{B8375C19-E970-408B-BEFA-75D8629BBBDE}" destId="{4EFD7282-C7B4-4652-8C1D-E834CD92EABC}" srcOrd="1" destOrd="0" presId="urn:microsoft.com/office/officeart/2005/8/layout/vList3"/>
    <dgm:cxn modelId="{C7E5CCCD-B72E-4827-8F45-003DCBD62B97}" type="presParOf" srcId="{C1C1F0AC-FDB2-4C42-ABB2-8C9CD33AD0DC}" destId="{8AB49BBD-1399-4B09-B715-4BC69E4C63C3}" srcOrd="5" destOrd="0" presId="urn:microsoft.com/office/officeart/2005/8/layout/vList3"/>
    <dgm:cxn modelId="{2BC2A8D8-D603-4D33-932F-53D49DF2E047}" type="presParOf" srcId="{C1C1F0AC-FDB2-4C42-ABB2-8C9CD33AD0DC}" destId="{9AA61958-AB24-4397-A3D7-073F9F3E98A9}" srcOrd="6" destOrd="0" presId="urn:microsoft.com/office/officeart/2005/8/layout/vList3"/>
    <dgm:cxn modelId="{0A334F3C-44A3-47AC-978F-07210DC43AEF}" type="presParOf" srcId="{9AA61958-AB24-4397-A3D7-073F9F3E98A9}" destId="{FCE4FC3F-B3D1-4E61-9813-63013391CD1D}" srcOrd="0" destOrd="0" presId="urn:microsoft.com/office/officeart/2005/8/layout/vList3"/>
    <dgm:cxn modelId="{F28466DE-1111-4B4C-876E-D692D7D3CECE}" type="presParOf" srcId="{9AA61958-AB24-4397-A3D7-073F9F3E98A9}" destId="{F759E0B5-C948-4799-884E-15FE2375E222}" srcOrd="1" destOrd="0" presId="urn:microsoft.com/office/officeart/2005/8/layout/vList3"/>
    <dgm:cxn modelId="{4BD590D9-A52B-464D-8FAD-205B90E34650}" type="presParOf" srcId="{C1C1F0AC-FDB2-4C42-ABB2-8C9CD33AD0DC}" destId="{374AE1D5-1D7D-4481-83E8-98DE173C957A}" srcOrd="7" destOrd="0" presId="urn:microsoft.com/office/officeart/2005/8/layout/vList3"/>
    <dgm:cxn modelId="{397B7E43-76F3-4999-B341-AADF20970F85}" type="presParOf" srcId="{C1C1F0AC-FDB2-4C42-ABB2-8C9CD33AD0DC}" destId="{423B5008-7996-4BBD-8006-8FED30F6BB96}" srcOrd="8" destOrd="0" presId="urn:microsoft.com/office/officeart/2005/8/layout/vList3"/>
    <dgm:cxn modelId="{41493D3F-1F3D-40D4-95F3-D6C829666693}" type="presParOf" srcId="{423B5008-7996-4BBD-8006-8FED30F6BB96}" destId="{75D5307D-8893-4688-90D5-22C4A222AB65}" srcOrd="0" destOrd="0" presId="urn:microsoft.com/office/officeart/2005/8/layout/vList3"/>
    <dgm:cxn modelId="{E2D8810C-9AA3-4EB1-A60E-8BA02FAD6BCE}" type="presParOf" srcId="{423B5008-7996-4BBD-8006-8FED30F6BB96}" destId="{947C8CD9-2E65-4D14-96F2-DD2DE6790F36}" srcOrd="1" destOrd="0" presId="urn:microsoft.com/office/officeart/2005/8/layout/vList3"/>
    <dgm:cxn modelId="{7EA1D2FE-0A28-43B3-A152-E12FD2E5955B}" type="presParOf" srcId="{C1C1F0AC-FDB2-4C42-ABB2-8C9CD33AD0DC}" destId="{24BED339-500D-4750-ADAE-0F8436AA60B1}" srcOrd="9" destOrd="0" presId="urn:microsoft.com/office/officeart/2005/8/layout/vList3"/>
    <dgm:cxn modelId="{33A059BF-37BC-4B18-9D20-BB95A5CC58D3}" type="presParOf" srcId="{C1C1F0AC-FDB2-4C42-ABB2-8C9CD33AD0DC}" destId="{033EADC5-B99B-42CC-BD1A-03ABBE2EFB6E}" srcOrd="10" destOrd="0" presId="urn:microsoft.com/office/officeart/2005/8/layout/vList3"/>
    <dgm:cxn modelId="{623331C5-E8C3-4626-9EAF-AFA44BE121E6}" type="presParOf" srcId="{033EADC5-B99B-42CC-BD1A-03ABBE2EFB6E}" destId="{B4381318-AE25-4370-9691-BE18BE0FE588}" srcOrd="0" destOrd="0" presId="urn:microsoft.com/office/officeart/2005/8/layout/vList3"/>
    <dgm:cxn modelId="{565ADC05-7656-474F-8B2F-ED8B490A1D21}" type="presParOf" srcId="{033EADC5-B99B-42CC-BD1A-03ABBE2EFB6E}" destId="{C3DAAAB3-DB47-42E2-8C83-EA2D495969A4}"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FF9C0F-633B-4443-A018-D047E33096B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sv-SE"/>
        </a:p>
      </dgm:t>
    </dgm:pt>
    <dgm:pt modelId="{50434B35-48FF-438F-86BF-0F22A02D66D1}">
      <dgm:prSet phldrT="[Text]" custT="1"/>
      <dgm:spPr/>
      <dgm:t>
        <a:bodyPr/>
        <a:lstStyle/>
        <a:p>
          <a:r>
            <a:rPr lang="sv-SE" sz="1600" dirty="0">
              <a:latin typeface="Bahnschrift" panose="020B0502040204020203" pitchFamily="34" charset="0"/>
            </a:rPr>
            <a:t>Tidsåtgång: 4-6h</a:t>
          </a:r>
        </a:p>
      </dgm:t>
    </dgm:pt>
    <dgm:pt modelId="{4A75355F-F1B7-4867-A5F4-6F361EFC994F}" type="parTrans" cxnId="{D0033AA2-4A73-48BC-9E25-6DC4F6281115}">
      <dgm:prSet/>
      <dgm:spPr/>
      <dgm:t>
        <a:bodyPr/>
        <a:lstStyle/>
        <a:p>
          <a:endParaRPr lang="sv-SE"/>
        </a:p>
      </dgm:t>
    </dgm:pt>
    <dgm:pt modelId="{002231FA-7CD4-44A0-AF33-A5FADCF8AC23}" type="sibTrans" cxnId="{D0033AA2-4A73-48BC-9E25-6DC4F6281115}">
      <dgm:prSet/>
      <dgm:spPr/>
      <dgm:t>
        <a:bodyPr/>
        <a:lstStyle/>
        <a:p>
          <a:endParaRPr lang="sv-SE"/>
        </a:p>
      </dgm:t>
    </dgm:pt>
    <dgm:pt modelId="{6387DC6B-DA03-4290-BA6B-1B13D9270567}">
      <dgm:prSet phldrT="[Text]" custT="1"/>
      <dgm:spPr/>
      <dgm:t>
        <a:bodyPr/>
        <a:lstStyle/>
        <a:p>
          <a:r>
            <a:rPr lang="sv-SE" sz="1600" dirty="0">
              <a:latin typeface="Bahnschrift" panose="020B0502040204020203" pitchFamily="34" charset="0"/>
            </a:rPr>
            <a:t>Suturering + förband</a:t>
          </a:r>
        </a:p>
      </dgm:t>
    </dgm:pt>
    <dgm:pt modelId="{281B5655-C009-434D-BCD3-C43F3D1C75B0}" type="parTrans" cxnId="{C6965A90-8256-41D8-8241-4363BF55674E}">
      <dgm:prSet/>
      <dgm:spPr/>
      <dgm:t>
        <a:bodyPr/>
        <a:lstStyle/>
        <a:p>
          <a:endParaRPr lang="sv-SE"/>
        </a:p>
      </dgm:t>
    </dgm:pt>
    <dgm:pt modelId="{985C3881-D07C-419C-B4B9-249E122BA1BC}" type="sibTrans" cxnId="{C6965A90-8256-41D8-8241-4363BF55674E}">
      <dgm:prSet/>
      <dgm:spPr/>
      <dgm:t>
        <a:bodyPr/>
        <a:lstStyle/>
        <a:p>
          <a:endParaRPr lang="sv-SE"/>
        </a:p>
      </dgm:t>
    </dgm:pt>
    <dgm:pt modelId="{95B055E9-4908-407C-839D-784D3E7DE162}">
      <dgm:prSet phldrT="[Text]" custT="1"/>
      <dgm:spPr/>
      <dgm:t>
        <a:bodyPr/>
        <a:lstStyle/>
        <a:p>
          <a:r>
            <a:rPr lang="sv-SE" sz="1600" dirty="0">
              <a:latin typeface="Bahnschrift" panose="020B0502040204020203" pitchFamily="34" charset="0"/>
            </a:rPr>
            <a:t>Sällanhändelse för lokal personal</a:t>
          </a:r>
        </a:p>
      </dgm:t>
    </dgm:pt>
    <dgm:pt modelId="{21E59383-AC73-463A-97A1-CB23D0720286}" type="parTrans" cxnId="{41867F0B-8BBC-4EAB-B3E3-9C140C438C77}">
      <dgm:prSet/>
      <dgm:spPr/>
      <dgm:t>
        <a:bodyPr/>
        <a:lstStyle/>
        <a:p>
          <a:endParaRPr lang="sv-SE"/>
        </a:p>
      </dgm:t>
    </dgm:pt>
    <dgm:pt modelId="{6B3C4E12-E464-452B-AE7B-6644C7104433}" type="sibTrans" cxnId="{41867F0B-8BBC-4EAB-B3E3-9C140C438C77}">
      <dgm:prSet/>
      <dgm:spPr/>
      <dgm:t>
        <a:bodyPr/>
        <a:lstStyle/>
        <a:p>
          <a:endParaRPr lang="sv-SE"/>
        </a:p>
      </dgm:t>
    </dgm:pt>
    <dgm:pt modelId="{F4FFACCB-4096-4106-A8C8-A41B419E9F53}">
      <dgm:prSet phldrT="[Text]" custT="1"/>
      <dgm:spPr/>
      <dgm:t>
        <a:bodyPr/>
        <a:lstStyle/>
        <a:p>
          <a:r>
            <a:rPr lang="sv-SE" sz="1600" dirty="0">
              <a:latin typeface="Bahnschrift" panose="020B0502040204020203" pitchFamily="34" charset="0"/>
            </a:rPr>
            <a:t>Tidsmatcha med transplantation</a:t>
          </a:r>
        </a:p>
      </dgm:t>
    </dgm:pt>
    <dgm:pt modelId="{32A34403-4FB5-42E2-A03E-E38929892962}" type="parTrans" cxnId="{052F0E0B-7AC2-45B0-A8E8-9A48A72D0F75}">
      <dgm:prSet/>
      <dgm:spPr/>
      <dgm:t>
        <a:bodyPr/>
        <a:lstStyle/>
        <a:p>
          <a:endParaRPr lang="sv-SE"/>
        </a:p>
      </dgm:t>
    </dgm:pt>
    <dgm:pt modelId="{A98CF71F-30FB-474E-8D94-80694EA0B3A4}" type="sibTrans" cxnId="{052F0E0B-7AC2-45B0-A8E8-9A48A72D0F75}">
      <dgm:prSet/>
      <dgm:spPr/>
      <dgm:t>
        <a:bodyPr/>
        <a:lstStyle/>
        <a:p>
          <a:endParaRPr lang="sv-SE"/>
        </a:p>
      </dgm:t>
    </dgm:pt>
    <dgm:pt modelId="{A62DCA74-CAB6-4B7E-88DF-4F10C54AFC48}">
      <dgm:prSet phldrT="[Text]" custT="1"/>
      <dgm:spPr/>
      <dgm:t>
        <a:bodyPr/>
        <a:lstStyle/>
        <a:p>
          <a:r>
            <a:rPr lang="sv-SE" sz="1600" dirty="0">
              <a:latin typeface="Bahnschrift" panose="020B0502040204020203" pitchFamily="34" charset="0"/>
            </a:rPr>
            <a:t>Koordinator och kirurgteam åker till donatorssjukhuset</a:t>
          </a:r>
        </a:p>
      </dgm:t>
    </dgm:pt>
    <dgm:pt modelId="{95EED57F-FEE9-47B7-9828-77E197E78CBE}" type="parTrans" cxnId="{705416E9-8D8E-48A3-B2E9-7EC40F985327}">
      <dgm:prSet/>
      <dgm:spPr/>
      <dgm:t>
        <a:bodyPr/>
        <a:lstStyle/>
        <a:p>
          <a:endParaRPr lang="sv-SE"/>
        </a:p>
      </dgm:t>
    </dgm:pt>
    <dgm:pt modelId="{6572DFE0-A41C-40F3-8AED-6C3FF4C24F25}" type="sibTrans" cxnId="{705416E9-8D8E-48A3-B2E9-7EC40F985327}">
      <dgm:prSet/>
      <dgm:spPr/>
      <dgm:t>
        <a:bodyPr/>
        <a:lstStyle/>
        <a:p>
          <a:endParaRPr lang="sv-SE"/>
        </a:p>
      </dgm:t>
    </dgm:pt>
    <dgm:pt modelId="{0A8BA873-63B6-43C9-B505-361914F6FE05}">
      <dgm:prSet custT="1"/>
      <dgm:spPr/>
      <dgm:t>
        <a:bodyPr/>
        <a:lstStyle/>
        <a:p>
          <a:r>
            <a:rPr lang="sv-SE" sz="1600" dirty="0">
              <a:latin typeface="Bahnschrift" panose="020B0502040204020203" pitchFamily="34" charset="0"/>
            </a:rPr>
            <a:t>Donatorssjukhuset stöttar med operationspersonal</a:t>
          </a:r>
        </a:p>
      </dgm:t>
    </dgm:pt>
    <dgm:pt modelId="{76A6FEFB-EFCF-42B0-AED4-F612698A5178}" type="parTrans" cxnId="{AB41138A-DF6D-468F-924A-F273690FCB9B}">
      <dgm:prSet/>
      <dgm:spPr/>
      <dgm:t>
        <a:bodyPr/>
        <a:lstStyle/>
        <a:p>
          <a:endParaRPr lang="sv-SE"/>
        </a:p>
      </dgm:t>
    </dgm:pt>
    <dgm:pt modelId="{34FD7A29-A033-4929-9EAE-6E112BBE8F94}" type="sibTrans" cxnId="{AB41138A-DF6D-468F-924A-F273690FCB9B}">
      <dgm:prSet/>
      <dgm:spPr/>
      <dgm:t>
        <a:bodyPr/>
        <a:lstStyle/>
        <a:p>
          <a:endParaRPr lang="sv-SE"/>
        </a:p>
      </dgm:t>
    </dgm:pt>
    <dgm:pt modelId="{4ABC5D55-C97A-4210-902F-235773F9F79E}">
      <dgm:prSet custT="1"/>
      <dgm:spPr/>
      <dgm:t>
        <a:bodyPr/>
        <a:lstStyle/>
        <a:p>
          <a:r>
            <a:rPr lang="sv-SE" sz="1600" dirty="0">
              <a:latin typeface="Bahnschrift" panose="020B0502040204020203" pitchFamily="34" charset="0"/>
            </a:rPr>
            <a:t>Organen transporteras bort till mottagarsjukhus</a:t>
          </a:r>
        </a:p>
      </dgm:t>
    </dgm:pt>
    <dgm:pt modelId="{1CC5ADBF-82D9-4ABC-94E6-496FB10228AE}" type="parTrans" cxnId="{018B4BD1-F3A2-4B9E-BDC3-15C2AAB1D7E5}">
      <dgm:prSet/>
      <dgm:spPr/>
      <dgm:t>
        <a:bodyPr/>
        <a:lstStyle/>
        <a:p>
          <a:endParaRPr lang="sv-SE"/>
        </a:p>
      </dgm:t>
    </dgm:pt>
    <dgm:pt modelId="{0413D32E-7981-45E6-B51E-0CB3BE8624ED}" type="sibTrans" cxnId="{018B4BD1-F3A2-4B9E-BDC3-15C2AAB1D7E5}">
      <dgm:prSet/>
      <dgm:spPr/>
      <dgm:t>
        <a:bodyPr/>
        <a:lstStyle/>
        <a:p>
          <a:endParaRPr lang="sv-SE"/>
        </a:p>
      </dgm:t>
    </dgm:pt>
    <dgm:pt modelId="{1E6E68DD-EA5D-43B8-864D-9A48AB42AF7B}">
      <dgm:prSet custT="1"/>
      <dgm:spPr/>
      <dgm:t>
        <a:bodyPr/>
        <a:lstStyle/>
        <a:p>
          <a:r>
            <a:rPr lang="sv-SE" sz="1600" dirty="0">
              <a:latin typeface="Bahnschrift" panose="020B0502040204020203" pitchFamily="34" charset="0"/>
            </a:rPr>
            <a:t>Avsked för närstående på IVA</a:t>
          </a:r>
          <a:r>
            <a:rPr lang="sv-SE" sz="1100" dirty="0"/>
            <a:t>	</a:t>
          </a:r>
        </a:p>
      </dgm:t>
    </dgm:pt>
    <dgm:pt modelId="{64893A06-58BB-4D59-8209-F9DB916E6735}" type="parTrans" cxnId="{25592FBB-2CA7-4F55-9E2B-BFE087BA73E6}">
      <dgm:prSet/>
      <dgm:spPr/>
      <dgm:t>
        <a:bodyPr/>
        <a:lstStyle/>
        <a:p>
          <a:endParaRPr lang="sv-SE"/>
        </a:p>
      </dgm:t>
    </dgm:pt>
    <dgm:pt modelId="{8ADB5874-FA05-4F0A-BB91-A914925A7582}" type="sibTrans" cxnId="{25592FBB-2CA7-4F55-9E2B-BFE087BA73E6}">
      <dgm:prSet/>
      <dgm:spPr/>
      <dgm:t>
        <a:bodyPr/>
        <a:lstStyle/>
        <a:p>
          <a:endParaRPr lang="sv-SE"/>
        </a:p>
      </dgm:t>
    </dgm:pt>
    <dgm:pt modelId="{06FAC96C-6D26-42FA-BD76-F0C31F91CBEB}" type="pres">
      <dgm:prSet presAssocID="{B3FF9C0F-633B-4443-A018-D047E33096B2}" presName="linear" presStyleCnt="0">
        <dgm:presLayoutVars>
          <dgm:dir/>
          <dgm:animLvl val="lvl"/>
          <dgm:resizeHandles val="exact"/>
        </dgm:presLayoutVars>
      </dgm:prSet>
      <dgm:spPr/>
      <dgm:t>
        <a:bodyPr/>
        <a:lstStyle/>
        <a:p>
          <a:endParaRPr lang="sv-SE"/>
        </a:p>
      </dgm:t>
    </dgm:pt>
    <dgm:pt modelId="{D603806D-1E36-406C-AE4B-818FB7D1CDFF}" type="pres">
      <dgm:prSet presAssocID="{A62DCA74-CAB6-4B7E-88DF-4F10C54AFC48}" presName="parentLin" presStyleCnt="0"/>
      <dgm:spPr/>
    </dgm:pt>
    <dgm:pt modelId="{C632E56D-3121-4EB5-BE69-CF55389043D5}" type="pres">
      <dgm:prSet presAssocID="{A62DCA74-CAB6-4B7E-88DF-4F10C54AFC48}" presName="parentLeftMargin" presStyleLbl="node1" presStyleIdx="0" presStyleCnt="8"/>
      <dgm:spPr/>
      <dgm:t>
        <a:bodyPr/>
        <a:lstStyle/>
        <a:p>
          <a:endParaRPr lang="sv-SE"/>
        </a:p>
      </dgm:t>
    </dgm:pt>
    <dgm:pt modelId="{6ACB6E4A-0027-4814-87F9-84BFB6937460}" type="pres">
      <dgm:prSet presAssocID="{A62DCA74-CAB6-4B7E-88DF-4F10C54AFC48}" presName="parentText" presStyleLbl="node1" presStyleIdx="0" presStyleCnt="8" custScaleX="142857">
        <dgm:presLayoutVars>
          <dgm:chMax val="0"/>
          <dgm:bulletEnabled val="1"/>
        </dgm:presLayoutVars>
      </dgm:prSet>
      <dgm:spPr/>
      <dgm:t>
        <a:bodyPr/>
        <a:lstStyle/>
        <a:p>
          <a:endParaRPr lang="sv-SE"/>
        </a:p>
      </dgm:t>
    </dgm:pt>
    <dgm:pt modelId="{3AC7200C-AA56-4634-93ED-6789B5E9A137}" type="pres">
      <dgm:prSet presAssocID="{A62DCA74-CAB6-4B7E-88DF-4F10C54AFC48}" presName="negativeSpace" presStyleCnt="0"/>
      <dgm:spPr/>
    </dgm:pt>
    <dgm:pt modelId="{1E20B208-6EE2-477D-B05D-BC83973FBB0B}" type="pres">
      <dgm:prSet presAssocID="{A62DCA74-CAB6-4B7E-88DF-4F10C54AFC48}" presName="childText" presStyleLbl="conFgAcc1" presStyleIdx="0" presStyleCnt="8">
        <dgm:presLayoutVars>
          <dgm:bulletEnabled val="1"/>
        </dgm:presLayoutVars>
      </dgm:prSet>
      <dgm:spPr/>
    </dgm:pt>
    <dgm:pt modelId="{6E15B683-3F93-41B8-AB6F-2A450E0380E0}" type="pres">
      <dgm:prSet presAssocID="{6572DFE0-A41C-40F3-8AED-6C3FF4C24F25}" presName="spaceBetweenRectangles" presStyleCnt="0"/>
      <dgm:spPr/>
    </dgm:pt>
    <dgm:pt modelId="{3F3F71CC-99E6-4D46-B408-66F96056359D}" type="pres">
      <dgm:prSet presAssocID="{0A8BA873-63B6-43C9-B505-361914F6FE05}" presName="parentLin" presStyleCnt="0"/>
      <dgm:spPr/>
    </dgm:pt>
    <dgm:pt modelId="{56F747E9-DBAC-4D9A-A307-6C6EDFB787DD}" type="pres">
      <dgm:prSet presAssocID="{0A8BA873-63B6-43C9-B505-361914F6FE05}" presName="parentLeftMargin" presStyleLbl="node1" presStyleIdx="0" presStyleCnt="8"/>
      <dgm:spPr/>
      <dgm:t>
        <a:bodyPr/>
        <a:lstStyle/>
        <a:p>
          <a:endParaRPr lang="sv-SE"/>
        </a:p>
      </dgm:t>
    </dgm:pt>
    <dgm:pt modelId="{3999DD7A-A7F1-4D5B-97B3-90F06969580A}" type="pres">
      <dgm:prSet presAssocID="{0A8BA873-63B6-43C9-B505-361914F6FE05}" presName="parentText" presStyleLbl="node1" presStyleIdx="1" presStyleCnt="8" custScaleX="142857">
        <dgm:presLayoutVars>
          <dgm:chMax val="0"/>
          <dgm:bulletEnabled val="1"/>
        </dgm:presLayoutVars>
      </dgm:prSet>
      <dgm:spPr/>
      <dgm:t>
        <a:bodyPr/>
        <a:lstStyle/>
        <a:p>
          <a:endParaRPr lang="sv-SE"/>
        </a:p>
      </dgm:t>
    </dgm:pt>
    <dgm:pt modelId="{62301FE8-D7A7-4B6A-AF21-47C49B40925A}" type="pres">
      <dgm:prSet presAssocID="{0A8BA873-63B6-43C9-B505-361914F6FE05}" presName="negativeSpace" presStyleCnt="0"/>
      <dgm:spPr/>
    </dgm:pt>
    <dgm:pt modelId="{8E392A08-66CA-4DD9-B009-54694FE89A0D}" type="pres">
      <dgm:prSet presAssocID="{0A8BA873-63B6-43C9-B505-361914F6FE05}" presName="childText" presStyleLbl="conFgAcc1" presStyleIdx="1" presStyleCnt="8">
        <dgm:presLayoutVars>
          <dgm:bulletEnabled val="1"/>
        </dgm:presLayoutVars>
      </dgm:prSet>
      <dgm:spPr/>
    </dgm:pt>
    <dgm:pt modelId="{DA43D30F-B21A-4823-A88F-6D80F1348CCF}" type="pres">
      <dgm:prSet presAssocID="{34FD7A29-A033-4929-9EAE-6E112BBE8F94}" presName="spaceBetweenRectangles" presStyleCnt="0"/>
      <dgm:spPr/>
    </dgm:pt>
    <dgm:pt modelId="{5E240AE2-E143-4DD2-A55A-98C708A97E60}" type="pres">
      <dgm:prSet presAssocID="{50434B35-48FF-438F-86BF-0F22A02D66D1}" presName="parentLin" presStyleCnt="0"/>
      <dgm:spPr/>
    </dgm:pt>
    <dgm:pt modelId="{9D88AACF-B441-4EF4-8BF2-D835EE555858}" type="pres">
      <dgm:prSet presAssocID="{50434B35-48FF-438F-86BF-0F22A02D66D1}" presName="parentLeftMargin" presStyleLbl="node1" presStyleIdx="1" presStyleCnt="8"/>
      <dgm:spPr/>
      <dgm:t>
        <a:bodyPr/>
        <a:lstStyle/>
        <a:p>
          <a:endParaRPr lang="sv-SE"/>
        </a:p>
      </dgm:t>
    </dgm:pt>
    <dgm:pt modelId="{0CF79C1B-62A9-40BF-8C86-E8E152D615FE}" type="pres">
      <dgm:prSet presAssocID="{50434B35-48FF-438F-86BF-0F22A02D66D1}" presName="parentText" presStyleLbl="node1" presStyleIdx="2" presStyleCnt="8" custScaleX="142857">
        <dgm:presLayoutVars>
          <dgm:chMax val="0"/>
          <dgm:bulletEnabled val="1"/>
        </dgm:presLayoutVars>
      </dgm:prSet>
      <dgm:spPr/>
      <dgm:t>
        <a:bodyPr/>
        <a:lstStyle/>
        <a:p>
          <a:endParaRPr lang="sv-SE"/>
        </a:p>
      </dgm:t>
    </dgm:pt>
    <dgm:pt modelId="{8D73E20E-7DA6-4674-B5AD-49C0D8FBCCAD}" type="pres">
      <dgm:prSet presAssocID="{50434B35-48FF-438F-86BF-0F22A02D66D1}" presName="negativeSpace" presStyleCnt="0"/>
      <dgm:spPr/>
    </dgm:pt>
    <dgm:pt modelId="{CB28DB5B-C64B-4476-A74C-9C0F82E89773}" type="pres">
      <dgm:prSet presAssocID="{50434B35-48FF-438F-86BF-0F22A02D66D1}" presName="childText" presStyleLbl="conFgAcc1" presStyleIdx="2" presStyleCnt="8">
        <dgm:presLayoutVars>
          <dgm:bulletEnabled val="1"/>
        </dgm:presLayoutVars>
      </dgm:prSet>
      <dgm:spPr/>
    </dgm:pt>
    <dgm:pt modelId="{8212F899-FC40-45FB-97A5-2BC55D1B48BA}" type="pres">
      <dgm:prSet presAssocID="{002231FA-7CD4-44A0-AF33-A5FADCF8AC23}" presName="spaceBetweenRectangles" presStyleCnt="0"/>
      <dgm:spPr/>
    </dgm:pt>
    <dgm:pt modelId="{9F3CC688-62A6-4D8F-8618-D68599BF3C88}" type="pres">
      <dgm:prSet presAssocID="{4ABC5D55-C97A-4210-902F-235773F9F79E}" presName="parentLin" presStyleCnt="0"/>
      <dgm:spPr/>
    </dgm:pt>
    <dgm:pt modelId="{26BB1C3C-D97B-44D1-BB2F-5044F23CFE67}" type="pres">
      <dgm:prSet presAssocID="{4ABC5D55-C97A-4210-902F-235773F9F79E}" presName="parentLeftMargin" presStyleLbl="node1" presStyleIdx="2" presStyleCnt="8"/>
      <dgm:spPr/>
      <dgm:t>
        <a:bodyPr/>
        <a:lstStyle/>
        <a:p>
          <a:endParaRPr lang="sv-SE"/>
        </a:p>
      </dgm:t>
    </dgm:pt>
    <dgm:pt modelId="{9AC6498F-3FCC-4860-8AE3-708A337DBD78}" type="pres">
      <dgm:prSet presAssocID="{4ABC5D55-C97A-4210-902F-235773F9F79E}" presName="parentText" presStyleLbl="node1" presStyleIdx="3" presStyleCnt="8" custScaleX="142857">
        <dgm:presLayoutVars>
          <dgm:chMax val="0"/>
          <dgm:bulletEnabled val="1"/>
        </dgm:presLayoutVars>
      </dgm:prSet>
      <dgm:spPr/>
      <dgm:t>
        <a:bodyPr/>
        <a:lstStyle/>
        <a:p>
          <a:endParaRPr lang="sv-SE"/>
        </a:p>
      </dgm:t>
    </dgm:pt>
    <dgm:pt modelId="{AFDE689C-6B85-49B4-8849-CB0219B6A822}" type="pres">
      <dgm:prSet presAssocID="{4ABC5D55-C97A-4210-902F-235773F9F79E}" presName="negativeSpace" presStyleCnt="0"/>
      <dgm:spPr/>
    </dgm:pt>
    <dgm:pt modelId="{0723303B-D689-490B-ACBA-1D92D3FEA69B}" type="pres">
      <dgm:prSet presAssocID="{4ABC5D55-C97A-4210-902F-235773F9F79E}" presName="childText" presStyleLbl="conFgAcc1" presStyleIdx="3" presStyleCnt="8">
        <dgm:presLayoutVars>
          <dgm:bulletEnabled val="1"/>
        </dgm:presLayoutVars>
      </dgm:prSet>
      <dgm:spPr/>
    </dgm:pt>
    <dgm:pt modelId="{B96C7300-A7FB-41F5-879D-C00833D1F80B}" type="pres">
      <dgm:prSet presAssocID="{0413D32E-7981-45E6-B51E-0CB3BE8624ED}" presName="spaceBetweenRectangles" presStyleCnt="0"/>
      <dgm:spPr/>
    </dgm:pt>
    <dgm:pt modelId="{22F2AF72-BDD3-4D6C-AD7D-F528DDB260CB}" type="pres">
      <dgm:prSet presAssocID="{6387DC6B-DA03-4290-BA6B-1B13D9270567}" presName="parentLin" presStyleCnt="0"/>
      <dgm:spPr/>
    </dgm:pt>
    <dgm:pt modelId="{4C1C85E3-BFD5-4BAC-A0AB-00FD99C2407E}" type="pres">
      <dgm:prSet presAssocID="{6387DC6B-DA03-4290-BA6B-1B13D9270567}" presName="parentLeftMargin" presStyleLbl="node1" presStyleIdx="3" presStyleCnt="8"/>
      <dgm:spPr/>
      <dgm:t>
        <a:bodyPr/>
        <a:lstStyle/>
        <a:p>
          <a:endParaRPr lang="sv-SE"/>
        </a:p>
      </dgm:t>
    </dgm:pt>
    <dgm:pt modelId="{245DD488-03F3-4A44-BBB2-06D412AAB35D}" type="pres">
      <dgm:prSet presAssocID="{6387DC6B-DA03-4290-BA6B-1B13D9270567}" presName="parentText" presStyleLbl="node1" presStyleIdx="4" presStyleCnt="8" custScaleX="142857">
        <dgm:presLayoutVars>
          <dgm:chMax val="0"/>
          <dgm:bulletEnabled val="1"/>
        </dgm:presLayoutVars>
      </dgm:prSet>
      <dgm:spPr/>
      <dgm:t>
        <a:bodyPr/>
        <a:lstStyle/>
        <a:p>
          <a:endParaRPr lang="sv-SE"/>
        </a:p>
      </dgm:t>
    </dgm:pt>
    <dgm:pt modelId="{1B9DC647-71E6-42C0-95E4-A76B5FA8309B}" type="pres">
      <dgm:prSet presAssocID="{6387DC6B-DA03-4290-BA6B-1B13D9270567}" presName="negativeSpace" presStyleCnt="0"/>
      <dgm:spPr/>
    </dgm:pt>
    <dgm:pt modelId="{3304990B-6D72-4B87-9427-6E9227C0BAF4}" type="pres">
      <dgm:prSet presAssocID="{6387DC6B-DA03-4290-BA6B-1B13D9270567}" presName="childText" presStyleLbl="conFgAcc1" presStyleIdx="4" presStyleCnt="8">
        <dgm:presLayoutVars>
          <dgm:bulletEnabled val="1"/>
        </dgm:presLayoutVars>
      </dgm:prSet>
      <dgm:spPr/>
    </dgm:pt>
    <dgm:pt modelId="{90F557BB-91AB-4B5A-A366-BA4A546C91F3}" type="pres">
      <dgm:prSet presAssocID="{985C3881-D07C-419C-B4B9-249E122BA1BC}" presName="spaceBetweenRectangles" presStyleCnt="0"/>
      <dgm:spPr/>
    </dgm:pt>
    <dgm:pt modelId="{679D787E-50B8-4EBF-8D23-C602A62CD65F}" type="pres">
      <dgm:prSet presAssocID="{F4FFACCB-4096-4106-A8C8-A41B419E9F53}" presName="parentLin" presStyleCnt="0"/>
      <dgm:spPr/>
    </dgm:pt>
    <dgm:pt modelId="{9E76503A-8665-4238-80FD-057D6BC68573}" type="pres">
      <dgm:prSet presAssocID="{F4FFACCB-4096-4106-A8C8-A41B419E9F53}" presName="parentLeftMargin" presStyleLbl="node1" presStyleIdx="4" presStyleCnt="8"/>
      <dgm:spPr/>
      <dgm:t>
        <a:bodyPr/>
        <a:lstStyle/>
        <a:p>
          <a:endParaRPr lang="sv-SE"/>
        </a:p>
      </dgm:t>
    </dgm:pt>
    <dgm:pt modelId="{1C804CFF-8570-44F9-B9E9-F0A025786641}" type="pres">
      <dgm:prSet presAssocID="{F4FFACCB-4096-4106-A8C8-A41B419E9F53}" presName="parentText" presStyleLbl="node1" presStyleIdx="5" presStyleCnt="8" custScaleX="142857">
        <dgm:presLayoutVars>
          <dgm:chMax val="0"/>
          <dgm:bulletEnabled val="1"/>
        </dgm:presLayoutVars>
      </dgm:prSet>
      <dgm:spPr/>
      <dgm:t>
        <a:bodyPr/>
        <a:lstStyle/>
        <a:p>
          <a:endParaRPr lang="sv-SE"/>
        </a:p>
      </dgm:t>
    </dgm:pt>
    <dgm:pt modelId="{6E61111F-834F-4E02-A6FA-693BEC9E2AAE}" type="pres">
      <dgm:prSet presAssocID="{F4FFACCB-4096-4106-A8C8-A41B419E9F53}" presName="negativeSpace" presStyleCnt="0"/>
      <dgm:spPr/>
    </dgm:pt>
    <dgm:pt modelId="{7F4EF98B-FEE3-4C1F-8311-55C9E377F55A}" type="pres">
      <dgm:prSet presAssocID="{F4FFACCB-4096-4106-A8C8-A41B419E9F53}" presName="childText" presStyleLbl="conFgAcc1" presStyleIdx="5" presStyleCnt="8">
        <dgm:presLayoutVars>
          <dgm:bulletEnabled val="1"/>
        </dgm:presLayoutVars>
      </dgm:prSet>
      <dgm:spPr/>
    </dgm:pt>
    <dgm:pt modelId="{D6B65BDB-8F4D-4B54-828B-A3B733F7D2A6}" type="pres">
      <dgm:prSet presAssocID="{A98CF71F-30FB-474E-8D94-80694EA0B3A4}" presName="spaceBetweenRectangles" presStyleCnt="0"/>
      <dgm:spPr/>
    </dgm:pt>
    <dgm:pt modelId="{1E6C073E-6ECB-4E97-AA03-C866C0CC461C}" type="pres">
      <dgm:prSet presAssocID="{95B055E9-4908-407C-839D-784D3E7DE162}" presName="parentLin" presStyleCnt="0"/>
      <dgm:spPr/>
    </dgm:pt>
    <dgm:pt modelId="{517DB66E-B660-4F51-85B1-A4ECBBEE53C9}" type="pres">
      <dgm:prSet presAssocID="{95B055E9-4908-407C-839D-784D3E7DE162}" presName="parentLeftMargin" presStyleLbl="node1" presStyleIdx="5" presStyleCnt="8"/>
      <dgm:spPr/>
      <dgm:t>
        <a:bodyPr/>
        <a:lstStyle/>
        <a:p>
          <a:endParaRPr lang="sv-SE"/>
        </a:p>
      </dgm:t>
    </dgm:pt>
    <dgm:pt modelId="{BC8C7B89-B0CB-4682-B9DE-75748310BEAD}" type="pres">
      <dgm:prSet presAssocID="{95B055E9-4908-407C-839D-784D3E7DE162}" presName="parentText" presStyleLbl="node1" presStyleIdx="6" presStyleCnt="8" custScaleX="142857" custScaleY="105459">
        <dgm:presLayoutVars>
          <dgm:chMax val="0"/>
          <dgm:bulletEnabled val="1"/>
        </dgm:presLayoutVars>
      </dgm:prSet>
      <dgm:spPr/>
      <dgm:t>
        <a:bodyPr/>
        <a:lstStyle/>
        <a:p>
          <a:endParaRPr lang="sv-SE"/>
        </a:p>
      </dgm:t>
    </dgm:pt>
    <dgm:pt modelId="{2A736DC1-2E56-461B-BA14-507B2348BA54}" type="pres">
      <dgm:prSet presAssocID="{95B055E9-4908-407C-839D-784D3E7DE162}" presName="negativeSpace" presStyleCnt="0"/>
      <dgm:spPr/>
    </dgm:pt>
    <dgm:pt modelId="{62F75E0E-DDA7-4597-AED4-DEBFD231E7FE}" type="pres">
      <dgm:prSet presAssocID="{95B055E9-4908-407C-839D-784D3E7DE162}" presName="childText" presStyleLbl="conFgAcc1" presStyleIdx="6" presStyleCnt="8">
        <dgm:presLayoutVars>
          <dgm:bulletEnabled val="1"/>
        </dgm:presLayoutVars>
      </dgm:prSet>
      <dgm:spPr/>
    </dgm:pt>
    <dgm:pt modelId="{733E6F23-30A2-4C10-ABD4-16F642CBC0C8}" type="pres">
      <dgm:prSet presAssocID="{6B3C4E12-E464-452B-AE7B-6644C7104433}" presName="spaceBetweenRectangles" presStyleCnt="0"/>
      <dgm:spPr/>
    </dgm:pt>
    <dgm:pt modelId="{56ADA94B-ED76-4FE8-BFCE-850408BB0D24}" type="pres">
      <dgm:prSet presAssocID="{1E6E68DD-EA5D-43B8-864D-9A48AB42AF7B}" presName="parentLin" presStyleCnt="0"/>
      <dgm:spPr/>
    </dgm:pt>
    <dgm:pt modelId="{43699B08-6304-459C-B41C-C33DE97C1392}" type="pres">
      <dgm:prSet presAssocID="{1E6E68DD-EA5D-43B8-864D-9A48AB42AF7B}" presName="parentLeftMargin" presStyleLbl="node1" presStyleIdx="6" presStyleCnt="8"/>
      <dgm:spPr/>
      <dgm:t>
        <a:bodyPr/>
        <a:lstStyle/>
        <a:p>
          <a:endParaRPr lang="sv-SE"/>
        </a:p>
      </dgm:t>
    </dgm:pt>
    <dgm:pt modelId="{88A1F81A-CCD9-4AF2-B03A-9F354AE4B5F1}" type="pres">
      <dgm:prSet presAssocID="{1E6E68DD-EA5D-43B8-864D-9A48AB42AF7B}" presName="parentText" presStyleLbl="node1" presStyleIdx="7" presStyleCnt="8" custScaleX="142857">
        <dgm:presLayoutVars>
          <dgm:chMax val="0"/>
          <dgm:bulletEnabled val="1"/>
        </dgm:presLayoutVars>
      </dgm:prSet>
      <dgm:spPr/>
      <dgm:t>
        <a:bodyPr/>
        <a:lstStyle/>
        <a:p>
          <a:endParaRPr lang="sv-SE"/>
        </a:p>
      </dgm:t>
    </dgm:pt>
    <dgm:pt modelId="{BFBB338E-38FE-430F-95A0-8E5E41EDD318}" type="pres">
      <dgm:prSet presAssocID="{1E6E68DD-EA5D-43B8-864D-9A48AB42AF7B}" presName="negativeSpace" presStyleCnt="0"/>
      <dgm:spPr/>
    </dgm:pt>
    <dgm:pt modelId="{09BE6091-0A02-4083-9D04-3E2A5EAB3476}" type="pres">
      <dgm:prSet presAssocID="{1E6E68DD-EA5D-43B8-864D-9A48AB42AF7B}" presName="childText" presStyleLbl="conFgAcc1" presStyleIdx="7" presStyleCnt="8">
        <dgm:presLayoutVars>
          <dgm:bulletEnabled val="1"/>
        </dgm:presLayoutVars>
      </dgm:prSet>
      <dgm:spPr/>
    </dgm:pt>
  </dgm:ptLst>
  <dgm:cxnLst>
    <dgm:cxn modelId="{066AA14D-341A-4CE4-B3C3-44C2C63FE5A8}" type="presOf" srcId="{95B055E9-4908-407C-839D-784D3E7DE162}" destId="{517DB66E-B660-4F51-85B1-A4ECBBEE53C9}" srcOrd="0" destOrd="0" presId="urn:microsoft.com/office/officeart/2005/8/layout/list1"/>
    <dgm:cxn modelId="{AB41138A-DF6D-468F-924A-F273690FCB9B}" srcId="{B3FF9C0F-633B-4443-A018-D047E33096B2}" destId="{0A8BA873-63B6-43C9-B505-361914F6FE05}" srcOrd="1" destOrd="0" parTransId="{76A6FEFB-EFCF-42B0-AED4-F612698A5178}" sibTransId="{34FD7A29-A033-4929-9EAE-6E112BBE8F94}"/>
    <dgm:cxn modelId="{C650F67A-674C-4A7C-80D2-FAF53683CAEE}" type="presOf" srcId="{B3FF9C0F-633B-4443-A018-D047E33096B2}" destId="{06FAC96C-6D26-42FA-BD76-F0C31F91CBEB}" srcOrd="0" destOrd="0" presId="urn:microsoft.com/office/officeart/2005/8/layout/list1"/>
    <dgm:cxn modelId="{C8A1A4C5-C40B-4065-91B5-BA1ADCC83333}" type="presOf" srcId="{4ABC5D55-C97A-4210-902F-235773F9F79E}" destId="{26BB1C3C-D97B-44D1-BB2F-5044F23CFE67}" srcOrd="0" destOrd="0" presId="urn:microsoft.com/office/officeart/2005/8/layout/list1"/>
    <dgm:cxn modelId="{705416E9-8D8E-48A3-B2E9-7EC40F985327}" srcId="{B3FF9C0F-633B-4443-A018-D047E33096B2}" destId="{A62DCA74-CAB6-4B7E-88DF-4F10C54AFC48}" srcOrd="0" destOrd="0" parTransId="{95EED57F-FEE9-47B7-9828-77E197E78CBE}" sibTransId="{6572DFE0-A41C-40F3-8AED-6C3FF4C24F25}"/>
    <dgm:cxn modelId="{1DE337E2-0ED4-4216-9961-EA79C85B2184}" type="presOf" srcId="{0A8BA873-63B6-43C9-B505-361914F6FE05}" destId="{56F747E9-DBAC-4D9A-A307-6C6EDFB787DD}" srcOrd="0" destOrd="0" presId="urn:microsoft.com/office/officeart/2005/8/layout/list1"/>
    <dgm:cxn modelId="{2755A86B-794D-4E47-A75D-4F43C0E7813B}" type="presOf" srcId="{1E6E68DD-EA5D-43B8-864D-9A48AB42AF7B}" destId="{88A1F81A-CCD9-4AF2-B03A-9F354AE4B5F1}" srcOrd="1" destOrd="0" presId="urn:microsoft.com/office/officeart/2005/8/layout/list1"/>
    <dgm:cxn modelId="{052F0E0B-7AC2-45B0-A8E8-9A48A72D0F75}" srcId="{B3FF9C0F-633B-4443-A018-D047E33096B2}" destId="{F4FFACCB-4096-4106-A8C8-A41B419E9F53}" srcOrd="5" destOrd="0" parTransId="{32A34403-4FB5-42E2-A03E-E38929892962}" sibTransId="{A98CF71F-30FB-474E-8D94-80694EA0B3A4}"/>
    <dgm:cxn modelId="{73D0A9D4-14C9-4037-9EA6-685A9C62AAFD}" type="presOf" srcId="{4ABC5D55-C97A-4210-902F-235773F9F79E}" destId="{9AC6498F-3FCC-4860-8AE3-708A337DBD78}" srcOrd="1" destOrd="0" presId="urn:microsoft.com/office/officeart/2005/8/layout/list1"/>
    <dgm:cxn modelId="{41867F0B-8BBC-4EAB-B3E3-9C140C438C77}" srcId="{B3FF9C0F-633B-4443-A018-D047E33096B2}" destId="{95B055E9-4908-407C-839D-784D3E7DE162}" srcOrd="6" destOrd="0" parTransId="{21E59383-AC73-463A-97A1-CB23D0720286}" sibTransId="{6B3C4E12-E464-452B-AE7B-6644C7104433}"/>
    <dgm:cxn modelId="{E18337CA-976A-4EDD-92C2-14650A6AB6BC}" type="presOf" srcId="{F4FFACCB-4096-4106-A8C8-A41B419E9F53}" destId="{1C804CFF-8570-44F9-B9E9-F0A025786641}" srcOrd="1" destOrd="0" presId="urn:microsoft.com/office/officeart/2005/8/layout/list1"/>
    <dgm:cxn modelId="{74BBD921-3A4A-4402-A59F-8CBEF38A9837}" type="presOf" srcId="{F4FFACCB-4096-4106-A8C8-A41B419E9F53}" destId="{9E76503A-8665-4238-80FD-057D6BC68573}" srcOrd="0" destOrd="0" presId="urn:microsoft.com/office/officeart/2005/8/layout/list1"/>
    <dgm:cxn modelId="{FB93182E-91B2-427B-99A3-7238BB216332}" type="presOf" srcId="{50434B35-48FF-438F-86BF-0F22A02D66D1}" destId="{9D88AACF-B441-4EF4-8BF2-D835EE555858}" srcOrd="0" destOrd="0" presId="urn:microsoft.com/office/officeart/2005/8/layout/list1"/>
    <dgm:cxn modelId="{018B4BD1-F3A2-4B9E-BDC3-15C2AAB1D7E5}" srcId="{B3FF9C0F-633B-4443-A018-D047E33096B2}" destId="{4ABC5D55-C97A-4210-902F-235773F9F79E}" srcOrd="3" destOrd="0" parTransId="{1CC5ADBF-82D9-4ABC-94E6-496FB10228AE}" sibTransId="{0413D32E-7981-45E6-B51E-0CB3BE8624ED}"/>
    <dgm:cxn modelId="{16B022FA-67B2-4762-8E9B-570E3888CF0E}" type="presOf" srcId="{A62DCA74-CAB6-4B7E-88DF-4F10C54AFC48}" destId="{6ACB6E4A-0027-4814-87F9-84BFB6937460}" srcOrd="1" destOrd="0" presId="urn:microsoft.com/office/officeart/2005/8/layout/list1"/>
    <dgm:cxn modelId="{BF1A4BD5-8B22-40FC-BA81-0CFEFA9F3BA6}" type="presOf" srcId="{1E6E68DD-EA5D-43B8-864D-9A48AB42AF7B}" destId="{43699B08-6304-459C-B41C-C33DE97C1392}" srcOrd="0" destOrd="0" presId="urn:microsoft.com/office/officeart/2005/8/layout/list1"/>
    <dgm:cxn modelId="{60B8C88E-909C-45AA-8EA9-8152D232BF3F}" type="presOf" srcId="{6387DC6B-DA03-4290-BA6B-1B13D9270567}" destId="{4C1C85E3-BFD5-4BAC-A0AB-00FD99C2407E}" srcOrd="0" destOrd="0" presId="urn:microsoft.com/office/officeart/2005/8/layout/list1"/>
    <dgm:cxn modelId="{C2647E42-90FF-4188-95DC-81F1F0EFFAFE}" type="presOf" srcId="{6387DC6B-DA03-4290-BA6B-1B13D9270567}" destId="{245DD488-03F3-4A44-BBB2-06D412AAB35D}" srcOrd="1" destOrd="0" presId="urn:microsoft.com/office/officeart/2005/8/layout/list1"/>
    <dgm:cxn modelId="{85726958-8155-47D4-A8D4-7A77FA15AC52}" type="presOf" srcId="{A62DCA74-CAB6-4B7E-88DF-4F10C54AFC48}" destId="{C632E56D-3121-4EB5-BE69-CF55389043D5}" srcOrd="0" destOrd="0" presId="urn:microsoft.com/office/officeart/2005/8/layout/list1"/>
    <dgm:cxn modelId="{C9AE7A9A-DD05-41FD-9A0F-A257E679C55F}" type="presOf" srcId="{95B055E9-4908-407C-839D-784D3E7DE162}" destId="{BC8C7B89-B0CB-4682-B9DE-75748310BEAD}" srcOrd="1" destOrd="0" presId="urn:microsoft.com/office/officeart/2005/8/layout/list1"/>
    <dgm:cxn modelId="{25592FBB-2CA7-4F55-9E2B-BFE087BA73E6}" srcId="{B3FF9C0F-633B-4443-A018-D047E33096B2}" destId="{1E6E68DD-EA5D-43B8-864D-9A48AB42AF7B}" srcOrd="7" destOrd="0" parTransId="{64893A06-58BB-4D59-8209-F9DB916E6735}" sibTransId="{8ADB5874-FA05-4F0A-BB91-A914925A7582}"/>
    <dgm:cxn modelId="{C6965A90-8256-41D8-8241-4363BF55674E}" srcId="{B3FF9C0F-633B-4443-A018-D047E33096B2}" destId="{6387DC6B-DA03-4290-BA6B-1B13D9270567}" srcOrd="4" destOrd="0" parTransId="{281B5655-C009-434D-BCD3-C43F3D1C75B0}" sibTransId="{985C3881-D07C-419C-B4B9-249E122BA1BC}"/>
    <dgm:cxn modelId="{D0033AA2-4A73-48BC-9E25-6DC4F6281115}" srcId="{B3FF9C0F-633B-4443-A018-D047E33096B2}" destId="{50434B35-48FF-438F-86BF-0F22A02D66D1}" srcOrd="2" destOrd="0" parTransId="{4A75355F-F1B7-4867-A5F4-6F361EFC994F}" sibTransId="{002231FA-7CD4-44A0-AF33-A5FADCF8AC23}"/>
    <dgm:cxn modelId="{22373B24-BD67-48B2-A50F-9DACA2215EB6}" type="presOf" srcId="{0A8BA873-63B6-43C9-B505-361914F6FE05}" destId="{3999DD7A-A7F1-4D5B-97B3-90F06969580A}" srcOrd="1" destOrd="0" presId="urn:microsoft.com/office/officeart/2005/8/layout/list1"/>
    <dgm:cxn modelId="{EA0A39EE-4E86-4D7D-BF6B-29351477123F}" type="presOf" srcId="{50434B35-48FF-438F-86BF-0F22A02D66D1}" destId="{0CF79C1B-62A9-40BF-8C86-E8E152D615FE}" srcOrd="1" destOrd="0" presId="urn:microsoft.com/office/officeart/2005/8/layout/list1"/>
    <dgm:cxn modelId="{A02ADADE-9BC3-4EAF-BA03-A0BC69F0E5C7}" type="presParOf" srcId="{06FAC96C-6D26-42FA-BD76-F0C31F91CBEB}" destId="{D603806D-1E36-406C-AE4B-818FB7D1CDFF}" srcOrd="0" destOrd="0" presId="urn:microsoft.com/office/officeart/2005/8/layout/list1"/>
    <dgm:cxn modelId="{4DDAF6FA-1D27-4E43-B324-B20964BBE16A}" type="presParOf" srcId="{D603806D-1E36-406C-AE4B-818FB7D1CDFF}" destId="{C632E56D-3121-4EB5-BE69-CF55389043D5}" srcOrd="0" destOrd="0" presId="urn:microsoft.com/office/officeart/2005/8/layout/list1"/>
    <dgm:cxn modelId="{3DDBA11A-81AD-495A-A8F3-46BD2EF998C0}" type="presParOf" srcId="{D603806D-1E36-406C-AE4B-818FB7D1CDFF}" destId="{6ACB6E4A-0027-4814-87F9-84BFB6937460}" srcOrd="1" destOrd="0" presId="urn:microsoft.com/office/officeart/2005/8/layout/list1"/>
    <dgm:cxn modelId="{E054CA08-B597-42CF-B2FA-9E96FF28AA91}" type="presParOf" srcId="{06FAC96C-6D26-42FA-BD76-F0C31F91CBEB}" destId="{3AC7200C-AA56-4634-93ED-6789B5E9A137}" srcOrd="1" destOrd="0" presId="urn:microsoft.com/office/officeart/2005/8/layout/list1"/>
    <dgm:cxn modelId="{F6D71F29-84A3-4DE6-BBE5-6AE0E5169A26}" type="presParOf" srcId="{06FAC96C-6D26-42FA-BD76-F0C31F91CBEB}" destId="{1E20B208-6EE2-477D-B05D-BC83973FBB0B}" srcOrd="2" destOrd="0" presId="urn:microsoft.com/office/officeart/2005/8/layout/list1"/>
    <dgm:cxn modelId="{624D2D15-E652-4DB5-A66D-2CA26531326B}" type="presParOf" srcId="{06FAC96C-6D26-42FA-BD76-F0C31F91CBEB}" destId="{6E15B683-3F93-41B8-AB6F-2A450E0380E0}" srcOrd="3" destOrd="0" presId="urn:microsoft.com/office/officeart/2005/8/layout/list1"/>
    <dgm:cxn modelId="{FAC3AC6A-57DF-4CF7-AA49-2A3D023E9BBA}" type="presParOf" srcId="{06FAC96C-6D26-42FA-BD76-F0C31F91CBEB}" destId="{3F3F71CC-99E6-4D46-B408-66F96056359D}" srcOrd="4" destOrd="0" presId="urn:microsoft.com/office/officeart/2005/8/layout/list1"/>
    <dgm:cxn modelId="{5FA41F58-825F-4C04-9596-22CE7923E39C}" type="presParOf" srcId="{3F3F71CC-99E6-4D46-B408-66F96056359D}" destId="{56F747E9-DBAC-4D9A-A307-6C6EDFB787DD}" srcOrd="0" destOrd="0" presId="urn:microsoft.com/office/officeart/2005/8/layout/list1"/>
    <dgm:cxn modelId="{257F38E4-B892-43FF-AE95-A7966EE987CE}" type="presParOf" srcId="{3F3F71CC-99E6-4D46-B408-66F96056359D}" destId="{3999DD7A-A7F1-4D5B-97B3-90F06969580A}" srcOrd="1" destOrd="0" presId="urn:microsoft.com/office/officeart/2005/8/layout/list1"/>
    <dgm:cxn modelId="{B67E44A4-C754-45E2-8734-043E07CAACD7}" type="presParOf" srcId="{06FAC96C-6D26-42FA-BD76-F0C31F91CBEB}" destId="{62301FE8-D7A7-4B6A-AF21-47C49B40925A}" srcOrd="5" destOrd="0" presId="urn:microsoft.com/office/officeart/2005/8/layout/list1"/>
    <dgm:cxn modelId="{179E40D0-9788-4126-BEED-6477CBA854F6}" type="presParOf" srcId="{06FAC96C-6D26-42FA-BD76-F0C31F91CBEB}" destId="{8E392A08-66CA-4DD9-B009-54694FE89A0D}" srcOrd="6" destOrd="0" presId="urn:microsoft.com/office/officeart/2005/8/layout/list1"/>
    <dgm:cxn modelId="{A58CB9F5-B3A1-4D65-860B-2EA9B3FA9571}" type="presParOf" srcId="{06FAC96C-6D26-42FA-BD76-F0C31F91CBEB}" destId="{DA43D30F-B21A-4823-A88F-6D80F1348CCF}" srcOrd="7" destOrd="0" presId="urn:microsoft.com/office/officeart/2005/8/layout/list1"/>
    <dgm:cxn modelId="{8C944D0B-6E56-48AF-82D4-58D91FF61978}" type="presParOf" srcId="{06FAC96C-6D26-42FA-BD76-F0C31F91CBEB}" destId="{5E240AE2-E143-4DD2-A55A-98C708A97E60}" srcOrd="8" destOrd="0" presId="urn:microsoft.com/office/officeart/2005/8/layout/list1"/>
    <dgm:cxn modelId="{074632AE-EB33-44A7-BB85-A89E137A2D93}" type="presParOf" srcId="{5E240AE2-E143-4DD2-A55A-98C708A97E60}" destId="{9D88AACF-B441-4EF4-8BF2-D835EE555858}" srcOrd="0" destOrd="0" presId="urn:microsoft.com/office/officeart/2005/8/layout/list1"/>
    <dgm:cxn modelId="{DC3D6694-EA7F-453C-B464-032189A18E6B}" type="presParOf" srcId="{5E240AE2-E143-4DD2-A55A-98C708A97E60}" destId="{0CF79C1B-62A9-40BF-8C86-E8E152D615FE}" srcOrd="1" destOrd="0" presId="urn:microsoft.com/office/officeart/2005/8/layout/list1"/>
    <dgm:cxn modelId="{3D0DF95A-BD00-4C09-A551-1794E2EE9366}" type="presParOf" srcId="{06FAC96C-6D26-42FA-BD76-F0C31F91CBEB}" destId="{8D73E20E-7DA6-4674-B5AD-49C0D8FBCCAD}" srcOrd="9" destOrd="0" presId="urn:microsoft.com/office/officeart/2005/8/layout/list1"/>
    <dgm:cxn modelId="{622494A3-91B2-4742-A923-F466888BE066}" type="presParOf" srcId="{06FAC96C-6D26-42FA-BD76-F0C31F91CBEB}" destId="{CB28DB5B-C64B-4476-A74C-9C0F82E89773}" srcOrd="10" destOrd="0" presId="urn:microsoft.com/office/officeart/2005/8/layout/list1"/>
    <dgm:cxn modelId="{ED3484BA-5230-4318-88D2-774EB4FD5A9C}" type="presParOf" srcId="{06FAC96C-6D26-42FA-BD76-F0C31F91CBEB}" destId="{8212F899-FC40-45FB-97A5-2BC55D1B48BA}" srcOrd="11" destOrd="0" presId="urn:microsoft.com/office/officeart/2005/8/layout/list1"/>
    <dgm:cxn modelId="{4AFB9F9D-FEC1-4605-A5B1-31C80DDC9EB7}" type="presParOf" srcId="{06FAC96C-6D26-42FA-BD76-F0C31F91CBEB}" destId="{9F3CC688-62A6-4D8F-8618-D68599BF3C88}" srcOrd="12" destOrd="0" presId="urn:microsoft.com/office/officeart/2005/8/layout/list1"/>
    <dgm:cxn modelId="{7CBE2D0B-1011-4C1A-80CC-9C93630150CA}" type="presParOf" srcId="{9F3CC688-62A6-4D8F-8618-D68599BF3C88}" destId="{26BB1C3C-D97B-44D1-BB2F-5044F23CFE67}" srcOrd="0" destOrd="0" presId="urn:microsoft.com/office/officeart/2005/8/layout/list1"/>
    <dgm:cxn modelId="{D30A29E5-063D-4CD2-A0D0-BBD9E0814E86}" type="presParOf" srcId="{9F3CC688-62A6-4D8F-8618-D68599BF3C88}" destId="{9AC6498F-3FCC-4860-8AE3-708A337DBD78}" srcOrd="1" destOrd="0" presId="urn:microsoft.com/office/officeart/2005/8/layout/list1"/>
    <dgm:cxn modelId="{368A5868-C84E-4EF0-A6C8-BC024F3BCA05}" type="presParOf" srcId="{06FAC96C-6D26-42FA-BD76-F0C31F91CBEB}" destId="{AFDE689C-6B85-49B4-8849-CB0219B6A822}" srcOrd="13" destOrd="0" presId="urn:microsoft.com/office/officeart/2005/8/layout/list1"/>
    <dgm:cxn modelId="{14C411B4-21B7-4F36-9133-91CC012C3773}" type="presParOf" srcId="{06FAC96C-6D26-42FA-BD76-F0C31F91CBEB}" destId="{0723303B-D689-490B-ACBA-1D92D3FEA69B}" srcOrd="14" destOrd="0" presId="urn:microsoft.com/office/officeart/2005/8/layout/list1"/>
    <dgm:cxn modelId="{B2927ABF-BEAF-4D5D-9723-1F19D64F84C9}" type="presParOf" srcId="{06FAC96C-6D26-42FA-BD76-F0C31F91CBEB}" destId="{B96C7300-A7FB-41F5-879D-C00833D1F80B}" srcOrd="15" destOrd="0" presId="urn:microsoft.com/office/officeart/2005/8/layout/list1"/>
    <dgm:cxn modelId="{98B9EBDD-2141-4974-A281-0C647A2112A9}" type="presParOf" srcId="{06FAC96C-6D26-42FA-BD76-F0C31F91CBEB}" destId="{22F2AF72-BDD3-4D6C-AD7D-F528DDB260CB}" srcOrd="16" destOrd="0" presId="urn:microsoft.com/office/officeart/2005/8/layout/list1"/>
    <dgm:cxn modelId="{AA59794C-0DF3-4827-A75E-E518A3705483}" type="presParOf" srcId="{22F2AF72-BDD3-4D6C-AD7D-F528DDB260CB}" destId="{4C1C85E3-BFD5-4BAC-A0AB-00FD99C2407E}" srcOrd="0" destOrd="0" presId="urn:microsoft.com/office/officeart/2005/8/layout/list1"/>
    <dgm:cxn modelId="{5C2B2285-28B3-4E64-A487-F477B185858E}" type="presParOf" srcId="{22F2AF72-BDD3-4D6C-AD7D-F528DDB260CB}" destId="{245DD488-03F3-4A44-BBB2-06D412AAB35D}" srcOrd="1" destOrd="0" presId="urn:microsoft.com/office/officeart/2005/8/layout/list1"/>
    <dgm:cxn modelId="{60FEFE59-DA2F-42D3-A38D-EC43E7BBAD02}" type="presParOf" srcId="{06FAC96C-6D26-42FA-BD76-F0C31F91CBEB}" destId="{1B9DC647-71E6-42C0-95E4-A76B5FA8309B}" srcOrd="17" destOrd="0" presId="urn:microsoft.com/office/officeart/2005/8/layout/list1"/>
    <dgm:cxn modelId="{FD5527DF-8525-4C10-B1F4-A85D16B4D0F0}" type="presParOf" srcId="{06FAC96C-6D26-42FA-BD76-F0C31F91CBEB}" destId="{3304990B-6D72-4B87-9427-6E9227C0BAF4}" srcOrd="18" destOrd="0" presId="urn:microsoft.com/office/officeart/2005/8/layout/list1"/>
    <dgm:cxn modelId="{E4CC53B1-24E8-4483-8E1F-5246DCBB53C8}" type="presParOf" srcId="{06FAC96C-6D26-42FA-BD76-F0C31F91CBEB}" destId="{90F557BB-91AB-4B5A-A366-BA4A546C91F3}" srcOrd="19" destOrd="0" presId="urn:microsoft.com/office/officeart/2005/8/layout/list1"/>
    <dgm:cxn modelId="{8C68CC1A-0BBD-4420-91FB-3388879D77EA}" type="presParOf" srcId="{06FAC96C-6D26-42FA-BD76-F0C31F91CBEB}" destId="{679D787E-50B8-4EBF-8D23-C602A62CD65F}" srcOrd="20" destOrd="0" presId="urn:microsoft.com/office/officeart/2005/8/layout/list1"/>
    <dgm:cxn modelId="{FAABC629-29EC-43B7-8420-1D1278C07A48}" type="presParOf" srcId="{679D787E-50B8-4EBF-8D23-C602A62CD65F}" destId="{9E76503A-8665-4238-80FD-057D6BC68573}" srcOrd="0" destOrd="0" presId="urn:microsoft.com/office/officeart/2005/8/layout/list1"/>
    <dgm:cxn modelId="{590FC6BA-52D7-41ED-B3C6-EE7305449287}" type="presParOf" srcId="{679D787E-50B8-4EBF-8D23-C602A62CD65F}" destId="{1C804CFF-8570-44F9-B9E9-F0A025786641}" srcOrd="1" destOrd="0" presId="urn:microsoft.com/office/officeart/2005/8/layout/list1"/>
    <dgm:cxn modelId="{BD54170C-11EC-4943-A9B8-5FFF3B78B97C}" type="presParOf" srcId="{06FAC96C-6D26-42FA-BD76-F0C31F91CBEB}" destId="{6E61111F-834F-4E02-A6FA-693BEC9E2AAE}" srcOrd="21" destOrd="0" presId="urn:microsoft.com/office/officeart/2005/8/layout/list1"/>
    <dgm:cxn modelId="{3FA333A5-0F86-4FE6-8A04-9BDAC8A28FA7}" type="presParOf" srcId="{06FAC96C-6D26-42FA-BD76-F0C31F91CBEB}" destId="{7F4EF98B-FEE3-4C1F-8311-55C9E377F55A}" srcOrd="22" destOrd="0" presId="urn:microsoft.com/office/officeart/2005/8/layout/list1"/>
    <dgm:cxn modelId="{CFA0BFE4-34F1-4687-A07A-97E321448EA9}" type="presParOf" srcId="{06FAC96C-6D26-42FA-BD76-F0C31F91CBEB}" destId="{D6B65BDB-8F4D-4B54-828B-A3B733F7D2A6}" srcOrd="23" destOrd="0" presId="urn:microsoft.com/office/officeart/2005/8/layout/list1"/>
    <dgm:cxn modelId="{39DB762B-A83E-41BE-B50A-9D2C24F6E951}" type="presParOf" srcId="{06FAC96C-6D26-42FA-BD76-F0C31F91CBEB}" destId="{1E6C073E-6ECB-4E97-AA03-C866C0CC461C}" srcOrd="24" destOrd="0" presId="urn:microsoft.com/office/officeart/2005/8/layout/list1"/>
    <dgm:cxn modelId="{E7421F82-2D57-41B8-8499-8ECB6CE49537}" type="presParOf" srcId="{1E6C073E-6ECB-4E97-AA03-C866C0CC461C}" destId="{517DB66E-B660-4F51-85B1-A4ECBBEE53C9}" srcOrd="0" destOrd="0" presId="urn:microsoft.com/office/officeart/2005/8/layout/list1"/>
    <dgm:cxn modelId="{E0DE7CF2-2351-455B-B02D-48589722FC5B}" type="presParOf" srcId="{1E6C073E-6ECB-4E97-AA03-C866C0CC461C}" destId="{BC8C7B89-B0CB-4682-B9DE-75748310BEAD}" srcOrd="1" destOrd="0" presId="urn:microsoft.com/office/officeart/2005/8/layout/list1"/>
    <dgm:cxn modelId="{6F30B66A-A5DE-4F48-B54F-C92783B730CE}" type="presParOf" srcId="{06FAC96C-6D26-42FA-BD76-F0C31F91CBEB}" destId="{2A736DC1-2E56-461B-BA14-507B2348BA54}" srcOrd="25" destOrd="0" presId="urn:microsoft.com/office/officeart/2005/8/layout/list1"/>
    <dgm:cxn modelId="{BD6F6419-4472-423A-96D4-67EAC4A914A6}" type="presParOf" srcId="{06FAC96C-6D26-42FA-BD76-F0C31F91CBEB}" destId="{62F75E0E-DDA7-4597-AED4-DEBFD231E7FE}" srcOrd="26" destOrd="0" presId="urn:microsoft.com/office/officeart/2005/8/layout/list1"/>
    <dgm:cxn modelId="{BDB37EF4-6451-4C77-BA08-E7387F182A9E}" type="presParOf" srcId="{06FAC96C-6D26-42FA-BD76-F0C31F91CBEB}" destId="{733E6F23-30A2-4C10-ABD4-16F642CBC0C8}" srcOrd="27" destOrd="0" presId="urn:microsoft.com/office/officeart/2005/8/layout/list1"/>
    <dgm:cxn modelId="{31197457-53C4-4D48-8821-AB6D85D6A09F}" type="presParOf" srcId="{06FAC96C-6D26-42FA-BD76-F0C31F91CBEB}" destId="{56ADA94B-ED76-4FE8-BFCE-850408BB0D24}" srcOrd="28" destOrd="0" presId="urn:microsoft.com/office/officeart/2005/8/layout/list1"/>
    <dgm:cxn modelId="{A91992EA-10B5-45D8-ADB2-D548D0A6FDE8}" type="presParOf" srcId="{56ADA94B-ED76-4FE8-BFCE-850408BB0D24}" destId="{43699B08-6304-459C-B41C-C33DE97C1392}" srcOrd="0" destOrd="0" presId="urn:microsoft.com/office/officeart/2005/8/layout/list1"/>
    <dgm:cxn modelId="{8A1A5A67-13B3-4531-B7BD-D9B3062D8C5B}" type="presParOf" srcId="{56ADA94B-ED76-4FE8-BFCE-850408BB0D24}" destId="{88A1F81A-CCD9-4AF2-B03A-9F354AE4B5F1}" srcOrd="1" destOrd="0" presId="urn:microsoft.com/office/officeart/2005/8/layout/list1"/>
    <dgm:cxn modelId="{35375998-E90D-4C87-98D6-FB1773595160}" type="presParOf" srcId="{06FAC96C-6D26-42FA-BD76-F0C31F91CBEB}" destId="{BFBB338E-38FE-430F-95A0-8E5E41EDD318}" srcOrd="29" destOrd="0" presId="urn:microsoft.com/office/officeart/2005/8/layout/list1"/>
    <dgm:cxn modelId="{565A9F7D-19EA-44BC-9908-A6FA5B48DEC8}" type="presParOf" srcId="{06FAC96C-6D26-42FA-BD76-F0C31F91CBEB}" destId="{09BE6091-0A02-4083-9D04-3E2A5EAB3476}"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13FB0-D005-4DD3-BE98-F577B6F82B65}" type="doc">
      <dgm:prSet loTypeId="urn:microsoft.com/office/officeart/2005/8/layout/vList3" loCatId="list" qsTypeId="urn:microsoft.com/office/officeart/2005/8/quickstyle/simple1" qsCatId="simple" csTypeId="urn:microsoft.com/office/officeart/2005/8/colors/accent2_2" csCatId="accent2" phldr="1"/>
      <dgm:spPr/>
    </dgm:pt>
    <dgm:pt modelId="{E0E6DA71-C4DB-41B1-A2E1-4503BC6005B7}">
      <dgm:prSet phldrT="[Text]" custT="1"/>
      <dgm:spPr>
        <a:solidFill>
          <a:srgbClr val="476D9B"/>
        </a:solidFill>
      </dgm:spPr>
      <dgm:t>
        <a:bodyPr/>
        <a:lstStyle/>
        <a:p>
          <a:r>
            <a:rPr lang="sv-SE" sz="2400" dirty="0">
              <a:latin typeface="Bahnschrift SemiLight SemiConde" panose="020B0502040204020203" pitchFamily="34" charset="0"/>
            </a:rPr>
            <a:t>Hornhinnor</a:t>
          </a:r>
        </a:p>
      </dgm:t>
    </dgm:pt>
    <dgm:pt modelId="{6A7074AB-8BB1-4AA1-BDDD-5DEE7D2B0151}" type="parTrans" cxnId="{49A31650-2D83-40FA-B162-569A584F6A51}">
      <dgm:prSet/>
      <dgm:spPr/>
      <dgm:t>
        <a:bodyPr/>
        <a:lstStyle/>
        <a:p>
          <a:endParaRPr lang="sv-SE"/>
        </a:p>
      </dgm:t>
    </dgm:pt>
    <dgm:pt modelId="{8403C9DC-20AD-4C36-A8A7-427EAE5B97B0}" type="sibTrans" cxnId="{49A31650-2D83-40FA-B162-569A584F6A51}">
      <dgm:prSet/>
      <dgm:spPr/>
      <dgm:t>
        <a:bodyPr/>
        <a:lstStyle/>
        <a:p>
          <a:endParaRPr lang="sv-SE"/>
        </a:p>
      </dgm:t>
    </dgm:pt>
    <dgm:pt modelId="{4AAE8211-E5AA-4A4D-8327-154C9D149E07}">
      <dgm:prSet phldrT="[Text]" custT="1"/>
      <dgm:spPr>
        <a:solidFill>
          <a:srgbClr val="476D9B"/>
        </a:solidFill>
      </dgm:spPr>
      <dgm:t>
        <a:bodyPr/>
        <a:lstStyle/>
        <a:p>
          <a:r>
            <a:rPr lang="sv-SE" sz="2400" dirty="0">
              <a:latin typeface="Bahnschrift SemiLight SemiConde" panose="020B0502040204020203" pitchFamily="34" charset="0"/>
            </a:rPr>
            <a:t>Hjärtklaffar</a:t>
          </a:r>
        </a:p>
      </dgm:t>
    </dgm:pt>
    <dgm:pt modelId="{61E69032-53B6-4AC9-95ED-F9890E9DFFE6}" type="parTrans" cxnId="{C78D9E58-F3E7-4BE6-9182-70530C918187}">
      <dgm:prSet/>
      <dgm:spPr/>
      <dgm:t>
        <a:bodyPr/>
        <a:lstStyle/>
        <a:p>
          <a:endParaRPr lang="sv-SE"/>
        </a:p>
      </dgm:t>
    </dgm:pt>
    <dgm:pt modelId="{25FDDDD6-FB98-4202-8086-AB5417C506D5}" type="sibTrans" cxnId="{C78D9E58-F3E7-4BE6-9182-70530C918187}">
      <dgm:prSet/>
      <dgm:spPr/>
      <dgm:t>
        <a:bodyPr/>
        <a:lstStyle/>
        <a:p>
          <a:endParaRPr lang="sv-SE"/>
        </a:p>
      </dgm:t>
    </dgm:pt>
    <dgm:pt modelId="{03CDDA84-6491-4DF5-AA1B-19BDE387E1D5}">
      <dgm:prSet phldrT="[Text]" custT="1"/>
      <dgm:spPr>
        <a:solidFill>
          <a:srgbClr val="476D9B"/>
        </a:solidFill>
      </dgm:spPr>
      <dgm:t>
        <a:bodyPr/>
        <a:lstStyle/>
        <a:p>
          <a:r>
            <a:rPr lang="sv-SE" sz="2400" dirty="0">
              <a:latin typeface="Bahnschrift SemiLight SemiConde" panose="020B0502040204020203" pitchFamily="34" charset="0"/>
            </a:rPr>
            <a:t>Hud</a:t>
          </a:r>
        </a:p>
      </dgm:t>
    </dgm:pt>
    <dgm:pt modelId="{D56F63CC-ADC5-4A68-A698-726B7F3BBDDE}" type="parTrans" cxnId="{2F8BDDCB-6FD9-4A33-8CA0-EB05EAC1D900}">
      <dgm:prSet/>
      <dgm:spPr/>
      <dgm:t>
        <a:bodyPr/>
        <a:lstStyle/>
        <a:p>
          <a:endParaRPr lang="sv-SE"/>
        </a:p>
      </dgm:t>
    </dgm:pt>
    <dgm:pt modelId="{3B8607A6-FB4B-4226-ADAE-94820B0C71BE}" type="sibTrans" cxnId="{2F8BDDCB-6FD9-4A33-8CA0-EB05EAC1D900}">
      <dgm:prSet/>
      <dgm:spPr/>
      <dgm:t>
        <a:bodyPr/>
        <a:lstStyle/>
        <a:p>
          <a:endParaRPr lang="sv-SE"/>
        </a:p>
      </dgm:t>
    </dgm:pt>
    <dgm:pt modelId="{89920A26-C38A-4D12-86FF-370B975FAF78}">
      <dgm:prSet custT="1"/>
      <dgm:spPr>
        <a:solidFill>
          <a:srgbClr val="476D9B"/>
        </a:solidFill>
      </dgm:spPr>
      <dgm:t>
        <a:bodyPr/>
        <a:lstStyle/>
        <a:p>
          <a:r>
            <a:rPr lang="sv-SE" sz="2400" dirty="0">
              <a:latin typeface="Bahnschrift SemiLight SemiConde" panose="020B0502040204020203" pitchFamily="34" charset="0"/>
            </a:rPr>
            <a:t>Hörselben</a:t>
          </a:r>
        </a:p>
      </dgm:t>
    </dgm:pt>
    <dgm:pt modelId="{9BAF2564-14B0-4CAE-8B16-CF006230D215}" type="parTrans" cxnId="{60ED97EC-DAD3-4D12-A66B-EC670EE53EB5}">
      <dgm:prSet/>
      <dgm:spPr/>
      <dgm:t>
        <a:bodyPr/>
        <a:lstStyle/>
        <a:p>
          <a:endParaRPr lang="sv-SE"/>
        </a:p>
      </dgm:t>
    </dgm:pt>
    <dgm:pt modelId="{2D821584-E263-407E-B99D-9C7EBEF513D7}" type="sibTrans" cxnId="{60ED97EC-DAD3-4D12-A66B-EC670EE53EB5}">
      <dgm:prSet/>
      <dgm:spPr/>
      <dgm:t>
        <a:bodyPr/>
        <a:lstStyle/>
        <a:p>
          <a:endParaRPr lang="sv-SE"/>
        </a:p>
      </dgm:t>
    </dgm:pt>
    <dgm:pt modelId="{8B84A28F-AD67-4B23-A9E3-44973EA5A361}">
      <dgm:prSet custT="1"/>
      <dgm:spPr>
        <a:solidFill>
          <a:srgbClr val="476D9B"/>
        </a:solidFill>
      </dgm:spPr>
      <dgm:t>
        <a:bodyPr/>
        <a:lstStyle/>
        <a:p>
          <a:r>
            <a:rPr lang="sv-SE" sz="2400" dirty="0">
              <a:latin typeface="Bahnschrift SemiLight SemiConde" panose="020B0502040204020203" pitchFamily="34" charset="0"/>
            </a:rPr>
            <a:t>Rörben</a:t>
          </a:r>
          <a:endParaRPr lang="sv-SE" sz="2500" dirty="0">
            <a:latin typeface="Bahnschrift SemiLight SemiConde" panose="020B0502040204020203" pitchFamily="34" charset="0"/>
          </a:endParaRPr>
        </a:p>
      </dgm:t>
    </dgm:pt>
    <dgm:pt modelId="{37C56E48-E0D8-428D-8572-6CFF992305C1}" type="parTrans" cxnId="{CDA030D8-0C06-4C5F-AC54-4947C2DDAA05}">
      <dgm:prSet/>
      <dgm:spPr/>
      <dgm:t>
        <a:bodyPr/>
        <a:lstStyle/>
        <a:p>
          <a:endParaRPr lang="sv-SE"/>
        </a:p>
      </dgm:t>
    </dgm:pt>
    <dgm:pt modelId="{D81C59F7-7947-4533-806D-06091B51D766}" type="sibTrans" cxnId="{CDA030D8-0C06-4C5F-AC54-4947C2DDAA05}">
      <dgm:prSet/>
      <dgm:spPr/>
      <dgm:t>
        <a:bodyPr/>
        <a:lstStyle/>
        <a:p>
          <a:endParaRPr lang="sv-SE"/>
        </a:p>
      </dgm:t>
    </dgm:pt>
    <dgm:pt modelId="{AB9629FE-FFFF-4557-A396-4768D9D7A95B}">
      <dgm:prSet custT="1"/>
      <dgm:spPr>
        <a:solidFill>
          <a:srgbClr val="476D9B"/>
        </a:solidFill>
      </dgm:spPr>
      <dgm:t>
        <a:bodyPr/>
        <a:lstStyle/>
        <a:p>
          <a:r>
            <a:rPr lang="sv-SE" sz="2400" dirty="0">
              <a:latin typeface="Bahnschrift SemiLight SemiConde" panose="020B0502040204020203" pitchFamily="34" charset="0"/>
            </a:rPr>
            <a:t>Senor</a:t>
          </a:r>
        </a:p>
      </dgm:t>
    </dgm:pt>
    <dgm:pt modelId="{CA0E7963-D933-4DDE-B18B-37A95F1BC932}" type="parTrans" cxnId="{BDC6FDA9-A514-4827-8085-AAE19373870E}">
      <dgm:prSet/>
      <dgm:spPr/>
      <dgm:t>
        <a:bodyPr/>
        <a:lstStyle/>
        <a:p>
          <a:endParaRPr lang="sv-SE"/>
        </a:p>
      </dgm:t>
    </dgm:pt>
    <dgm:pt modelId="{F135D04E-9C7F-47B4-B94A-5E8A49610F71}" type="sibTrans" cxnId="{BDC6FDA9-A514-4827-8085-AAE19373870E}">
      <dgm:prSet/>
      <dgm:spPr/>
      <dgm:t>
        <a:bodyPr/>
        <a:lstStyle/>
        <a:p>
          <a:endParaRPr lang="sv-SE"/>
        </a:p>
      </dgm:t>
    </dgm:pt>
    <dgm:pt modelId="{C1C1F0AC-FDB2-4C42-ABB2-8C9CD33AD0DC}" type="pres">
      <dgm:prSet presAssocID="{20E13FB0-D005-4DD3-BE98-F577B6F82B65}" presName="linearFlow" presStyleCnt="0">
        <dgm:presLayoutVars>
          <dgm:dir/>
          <dgm:resizeHandles val="exact"/>
        </dgm:presLayoutVars>
      </dgm:prSet>
      <dgm:spPr/>
    </dgm:pt>
    <dgm:pt modelId="{B8FC8CAB-3028-4E34-A3DB-68C610EEE951}" type="pres">
      <dgm:prSet presAssocID="{E0E6DA71-C4DB-41B1-A2E1-4503BC6005B7}" presName="composite" presStyleCnt="0"/>
      <dgm:spPr/>
    </dgm:pt>
    <dgm:pt modelId="{46A75FFC-5E9E-4552-8EA3-824C3053AC9D}" type="pres">
      <dgm:prSet presAssocID="{E0E6DA71-C4DB-41B1-A2E1-4503BC6005B7}" presName="imgShp" presStyleLbl="fgImgPlace1" presStyleIdx="0" presStyleCnt="6"/>
      <dgm:spPr>
        <a:blipFill>
          <a:blip xmlns:r="http://schemas.openxmlformats.org/officeDocument/2006/relationships"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6B6C8824-A245-4FAE-9AD2-377F555A1402}" type="pres">
      <dgm:prSet presAssocID="{E0E6DA71-C4DB-41B1-A2E1-4503BC6005B7}" presName="txShp" presStyleLbl="node1" presStyleIdx="0" presStyleCnt="6">
        <dgm:presLayoutVars>
          <dgm:bulletEnabled val="1"/>
        </dgm:presLayoutVars>
      </dgm:prSet>
      <dgm:spPr/>
      <dgm:t>
        <a:bodyPr/>
        <a:lstStyle/>
        <a:p>
          <a:endParaRPr lang="sv-SE"/>
        </a:p>
      </dgm:t>
    </dgm:pt>
    <dgm:pt modelId="{829294CB-07A7-44D8-B4A5-D2E76BEE89BF}" type="pres">
      <dgm:prSet presAssocID="{8403C9DC-20AD-4C36-A8A7-427EAE5B97B0}" presName="spacing" presStyleCnt="0"/>
      <dgm:spPr/>
    </dgm:pt>
    <dgm:pt modelId="{1FF6D481-9B3B-4B3B-B7CC-0C9421C1B053}" type="pres">
      <dgm:prSet presAssocID="{4AAE8211-E5AA-4A4D-8327-154C9D149E07}" presName="composite" presStyleCnt="0"/>
      <dgm:spPr/>
    </dgm:pt>
    <dgm:pt modelId="{C7DB460D-A5A2-4710-9E8E-7922E14F12FD}" type="pres">
      <dgm:prSet presAssocID="{4AAE8211-E5AA-4A4D-8327-154C9D149E07}" presName="imgShp" presStyleLbl="fgImgPlace1" presStyleIdx="1" presStyleCnt="6"/>
      <dgm:spPr>
        <a:blipFill>
          <a:blip xmlns:r="http://schemas.openxmlformats.org/officeDocument/2006/relationships"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l="-22000" r="-22000"/>
          </a:stretch>
        </a:blipFill>
      </dgm:spPr>
    </dgm:pt>
    <dgm:pt modelId="{AAE4F580-4589-49E4-8C95-4069009ED2B7}" type="pres">
      <dgm:prSet presAssocID="{4AAE8211-E5AA-4A4D-8327-154C9D149E07}" presName="txShp" presStyleLbl="node1" presStyleIdx="1" presStyleCnt="6">
        <dgm:presLayoutVars>
          <dgm:bulletEnabled val="1"/>
        </dgm:presLayoutVars>
      </dgm:prSet>
      <dgm:spPr/>
      <dgm:t>
        <a:bodyPr/>
        <a:lstStyle/>
        <a:p>
          <a:endParaRPr lang="sv-SE"/>
        </a:p>
      </dgm:t>
    </dgm:pt>
    <dgm:pt modelId="{65881818-A54A-43C6-B577-6127562D59D2}" type="pres">
      <dgm:prSet presAssocID="{25FDDDD6-FB98-4202-8086-AB5417C506D5}" presName="spacing" presStyleCnt="0"/>
      <dgm:spPr/>
    </dgm:pt>
    <dgm:pt modelId="{B8375C19-E970-408B-BEFA-75D8629BBBDE}" type="pres">
      <dgm:prSet presAssocID="{03CDDA84-6491-4DF5-AA1B-19BDE387E1D5}" presName="composite" presStyleCnt="0"/>
      <dgm:spPr/>
    </dgm:pt>
    <dgm:pt modelId="{EFA050EC-7C03-4446-8996-8D2791DD5319}" type="pres">
      <dgm:prSet presAssocID="{03CDDA84-6491-4DF5-AA1B-19BDE387E1D5}" presName="imgShp" presStyleLbl="fgImgPlace1" presStyleIdx="2" presStyleCnt="6"/>
      <dgm:spPr>
        <a:blipFill>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4EFD7282-C7B4-4652-8C1D-E834CD92EABC}" type="pres">
      <dgm:prSet presAssocID="{03CDDA84-6491-4DF5-AA1B-19BDE387E1D5}" presName="txShp" presStyleLbl="node1" presStyleIdx="2" presStyleCnt="6">
        <dgm:presLayoutVars>
          <dgm:bulletEnabled val="1"/>
        </dgm:presLayoutVars>
      </dgm:prSet>
      <dgm:spPr/>
      <dgm:t>
        <a:bodyPr/>
        <a:lstStyle/>
        <a:p>
          <a:endParaRPr lang="sv-SE"/>
        </a:p>
      </dgm:t>
    </dgm:pt>
    <dgm:pt modelId="{8AB49BBD-1399-4B09-B715-4BC69E4C63C3}" type="pres">
      <dgm:prSet presAssocID="{3B8607A6-FB4B-4226-ADAE-94820B0C71BE}" presName="spacing" presStyleCnt="0"/>
      <dgm:spPr/>
    </dgm:pt>
    <dgm:pt modelId="{9AA61958-AB24-4397-A3D7-073F9F3E98A9}" type="pres">
      <dgm:prSet presAssocID="{8B84A28F-AD67-4B23-A9E3-44973EA5A361}" presName="composite" presStyleCnt="0"/>
      <dgm:spPr/>
    </dgm:pt>
    <dgm:pt modelId="{FCE4FC3F-B3D1-4E61-9813-63013391CD1D}" type="pres">
      <dgm:prSet presAssocID="{8B84A28F-AD67-4B23-A9E3-44973EA5A361}" presName="imgShp" presStyleLbl="fgImgPlace1" presStyleIdx="3" presStyleCnt="6"/>
      <dgm:spPr>
        <a:blipFill>
          <a:blip xmlns:r="http://schemas.openxmlformats.org/officeDocument/2006/relationships"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F759E0B5-C948-4799-884E-15FE2375E222}" type="pres">
      <dgm:prSet presAssocID="{8B84A28F-AD67-4B23-A9E3-44973EA5A361}" presName="txShp" presStyleLbl="node1" presStyleIdx="3" presStyleCnt="6">
        <dgm:presLayoutVars>
          <dgm:bulletEnabled val="1"/>
        </dgm:presLayoutVars>
      </dgm:prSet>
      <dgm:spPr/>
      <dgm:t>
        <a:bodyPr/>
        <a:lstStyle/>
        <a:p>
          <a:endParaRPr lang="sv-SE"/>
        </a:p>
      </dgm:t>
    </dgm:pt>
    <dgm:pt modelId="{374AE1D5-1D7D-4481-83E8-98DE173C957A}" type="pres">
      <dgm:prSet presAssocID="{D81C59F7-7947-4533-806D-06091B51D766}" presName="spacing" presStyleCnt="0"/>
      <dgm:spPr/>
    </dgm:pt>
    <dgm:pt modelId="{423B5008-7996-4BBD-8006-8FED30F6BB96}" type="pres">
      <dgm:prSet presAssocID="{89920A26-C38A-4D12-86FF-370B975FAF78}" presName="composite" presStyleCnt="0"/>
      <dgm:spPr/>
    </dgm:pt>
    <dgm:pt modelId="{75D5307D-8893-4688-90D5-22C4A222AB65}" type="pres">
      <dgm:prSet presAssocID="{89920A26-C38A-4D12-86FF-370B975FAF78}" presName="imgShp" presStyleLbl="fgImgPlace1" presStyleIdx="4" presStyleCnt="6"/>
      <dgm:spPr>
        <a:blipFill>
          <a:blip xmlns:r="http://schemas.openxmlformats.org/officeDocument/2006/relationships"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t="-9000" b="-9000"/>
          </a:stretch>
        </a:blipFill>
      </dgm:spPr>
    </dgm:pt>
    <dgm:pt modelId="{947C8CD9-2E65-4D14-96F2-DD2DE6790F36}" type="pres">
      <dgm:prSet presAssocID="{89920A26-C38A-4D12-86FF-370B975FAF78}" presName="txShp" presStyleLbl="node1" presStyleIdx="4" presStyleCnt="6">
        <dgm:presLayoutVars>
          <dgm:bulletEnabled val="1"/>
        </dgm:presLayoutVars>
      </dgm:prSet>
      <dgm:spPr/>
      <dgm:t>
        <a:bodyPr/>
        <a:lstStyle/>
        <a:p>
          <a:endParaRPr lang="sv-SE"/>
        </a:p>
      </dgm:t>
    </dgm:pt>
    <dgm:pt modelId="{24BED339-500D-4750-ADAE-0F8436AA60B1}" type="pres">
      <dgm:prSet presAssocID="{2D821584-E263-407E-B99D-9C7EBEF513D7}" presName="spacing" presStyleCnt="0"/>
      <dgm:spPr/>
    </dgm:pt>
    <dgm:pt modelId="{033EADC5-B99B-42CC-BD1A-03ABBE2EFB6E}" type="pres">
      <dgm:prSet presAssocID="{AB9629FE-FFFF-4557-A396-4768D9D7A95B}" presName="composite" presStyleCnt="0"/>
      <dgm:spPr/>
    </dgm:pt>
    <dgm:pt modelId="{B4381318-AE25-4370-9691-BE18BE0FE588}" type="pres">
      <dgm:prSet presAssocID="{AB9629FE-FFFF-4557-A396-4768D9D7A95B}" presName="imgShp" presStyleLbl="fgImgPlace1" presStyleIdx="5" presStyleCnt="6"/>
      <dgm:spPr>
        <a:blipFill>
          <a:blip xmlns:r="http://schemas.openxmlformats.org/officeDocument/2006/relationships"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C3DAAAB3-DB47-42E2-8C83-EA2D495969A4}" type="pres">
      <dgm:prSet presAssocID="{AB9629FE-FFFF-4557-A396-4768D9D7A95B}" presName="txShp" presStyleLbl="node1" presStyleIdx="5" presStyleCnt="6">
        <dgm:presLayoutVars>
          <dgm:bulletEnabled val="1"/>
        </dgm:presLayoutVars>
      </dgm:prSet>
      <dgm:spPr/>
      <dgm:t>
        <a:bodyPr/>
        <a:lstStyle/>
        <a:p>
          <a:endParaRPr lang="sv-SE"/>
        </a:p>
      </dgm:t>
    </dgm:pt>
  </dgm:ptLst>
  <dgm:cxnLst>
    <dgm:cxn modelId="{A3D81B9C-1055-40AB-9B05-501165C9BBEB}" type="presOf" srcId="{4AAE8211-E5AA-4A4D-8327-154C9D149E07}" destId="{AAE4F580-4589-49E4-8C95-4069009ED2B7}" srcOrd="0" destOrd="0" presId="urn:microsoft.com/office/officeart/2005/8/layout/vList3"/>
    <dgm:cxn modelId="{B40D6405-DE9E-48AB-81D5-1F589A3E8271}" type="presOf" srcId="{20E13FB0-D005-4DD3-BE98-F577B6F82B65}" destId="{C1C1F0AC-FDB2-4C42-ABB2-8C9CD33AD0DC}" srcOrd="0" destOrd="0" presId="urn:microsoft.com/office/officeart/2005/8/layout/vList3"/>
    <dgm:cxn modelId="{625C91F8-F2E5-4623-BECC-22EBC820A5D9}" type="presOf" srcId="{03CDDA84-6491-4DF5-AA1B-19BDE387E1D5}" destId="{4EFD7282-C7B4-4652-8C1D-E834CD92EABC}" srcOrd="0" destOrd="0" presId="urn:microsoft.com/office/officeart/2005/8/layout/vList3"/>
    <dgm:cxn modelId="{692A7514-7AF8-43DF-8850-A2CA917DD942}" type="presOf" srcId="{8B84A28F-AD67-4B23-A9E3-44973EA5A361}" destId="{F759E0B5-C948-4799-884E-15FE2375E222}" srcOrd="0" destOrd="0" presId="urn:microsoft.com/office/officeart/2005/8/layout/vList3"/>
    <dgm:cxn modelId="{BDC6FDA9-A514-4827-8085-AAE19373870E}" srcId="{20E13FB0-D005-4DD3-BE98-F577B6F82B65}" destId="{AB9629FE-FFFF-4557-A396-4768D9D7A95B}" srcOrd="5" destOrd="0" parTransId="{CA0E7963-D933-4DDE-B18B-37A95F1BC932}" sibTransId="{F135D04E-9C7F-47B4-B94A-5E8A49610F71}"/>
    <dgm:cxn modelId="{49A31650-2D83-40FA-B162-569A584F6A51}" srcId="{20E13FB0-D005-4DD3-BE98-F577B6F82B65}" destId="{E0E6DA71-C4DB-41B1-A2E1-4503BC6005B7}" srcOrd="0" destOrd="0" parTransId="{6A7074AB-8BB1-4AA1-BDDD-5DEE7D2B0151}" sibTransId="{8403C9DC-20AD-4C36-A8A7-427EAE5B97B0}"/>
    <dgm:cxn modelId="{CDA030D8-0C06-4C5F-AC54-4947C2DDAA05}" srcId="{20E13FB0-D005-4DD3-BE98-F577B6F82B65}" destId="{8B84A28F-AD67-4B23-A9E3-44973EA5A361}" srcOrd="3" destOrd="0" parTransId="{37C56E48-E0D8-428D-8572-6CFF992305C1}" sibTransId="{D81C59F7-7947-4533-806D-06091B51D766}"/>
    <dgm:cxn modelId="{2F8BDDCB-6FD9-4A33-8CA0-EB05EAC1D900}" srcId="{20E13FB0-D005-4DD3-BE98-F577B6F82B65}" destId="{03CDDA84-6491-4DF5-AA1B-19BDE387E1D5}" srcOrd="2" destOrd="0" parTransId="{D56F63CC-ADC5-4A68-A698-726B7F3BBDDE}" sibTransId="{3B8607A6-FB4B-4226-ADAE-94820B0C71BE}"/>
    <dgm:cxn modelId="{736C6B54-F53D-43AC-913E-AA6FFA6F2A80}" type="presOf" srcId="{AB9629FE-FFFF-4557-A396-4768D9D7A95B}" destId="{C3DAAAB3-DB47-42E2-8C83-EA2D495969A4}" srcOrd="0" destOrd="0" presId="urn:microsoft.com/office/officeart/2005/8/layout/vList3"/>
    <dgm:cxn modelId="{60ED97EC-DAD3-4D12-A66B-EC670EE53EB5}" srcId="{20E13FB0-D005-4DD3-BE98-F577B6F82B65}" destId="{89920A26-C38A-4D12-86FF-370B975FAF78}" srcOrd="4" destOrd="0" parTransId="{9BAF2564-14B0-4CAE-8B16-CF006230D215}" sibTransId="{2D821584-E263-407E-B99D-9C7EBEF513D7}"/>
    <dgm:cxn modelId="{77BB02C4-3E53-4995-BD49-D349D0DFA54A}" type="presOf" srcId="{89920A26-C38A-4D12-86FF-370B975FAF78}" destId="{947C8CD9-2E65-4D14-96F2-DD2DE6790F36}" srcOrd="0" destOrd="0" presId="urn:microsoft.com/office/officeart/2005/8/layout/vList3"/>
    <dgm:cxn modelId="{9688EAD3-BE28-43D3-B0D2-196C3E13FCFC}" type="presOf" srcId="{E0E6DA71-C4DB-41B1-A2E1-4503BC6005B7}" destId="{6B6C8824-A245-4FAE-9AD2-377F555A1402}" srcOrd="0" destOrd="0" presId="urn:microsoft.com/office/officeart/2005/8/layout/vList3"/>
    <dgm:cxn modelId="{C78D9E58-F3E7-4BE6-9182-70530C918187}" srcId="{20E13FB0-D005-4DD3-BE98-F577B6F82B65}" destId="{4AAE8211-E5AA-4A4D-8327-154C9D149E07}" srcOrd="1" destOrd="0" parTransId="{61E69032-53B6-4AC9-95ED-F9890E9DFFE6}" sibTransId="{25FDDDD6-FB98-4202-8086-AB5417C506D5}"/>
    <dgm:cxn modelId="{DECECDE3-7B44-469C-BB6A-83CC30E4CBE4}" type="presParOf" srcId="{C1C1F0AC-FDB2-4C42-ABB2-8C9CD33AD0DC}" destId="{B8FC8CAB-3028-4E34-A3DB-68C610EEE951}" srcOrd="0" destOrd="0" presId="urn:microsoft.com/office/officeart/2005/8/layout/vList3"/>
    <dgm:cxn modelId="{55C89162-34F8-4578-A8CC-1D7253DC3A99}" type="presParOf" srcId="{B8FC8CAB-3028-4E34-A3DB-68C610EEE951}" destId="{46A75FFC-5E9E-4552-8EA3-824C3053AC9D}" srcOrd="0" destOrd="0" presId="urn:microsoft.com/office/officeart/2005/8/layout/vList3"/>
    <dgm:cxn modelId="{A9AB2245-9507-442F-BB19-5AABF1A37C14}" type="presParOf" srcId="{B8FC8CAB-3028-4E34-A3DB-68C610EEE951}" destId="{6B6C8824-A245-4FAE-9AD2-377F555A1402}" srcOrd="1" destOrd="0" presId="urn:microsoft.com/office/officeart/2005/8/layout/vList3"/>
    <dgm:cxn modelId="{4262A550-E440-4290-8FE8-BE1CC621B92F}" type="presParOf" srcId="{C1C1F0AC-FDB2-4C42-ABB2-8C9CD33AD0DC}" destId="{829294CB-07A7-44D8-B4A5-D2E76BEE89BF}" srcOrd="1" destOrd="0" presId="urn:microsoft.com/office/officeart/2005/8/layout/vList3"/>
    <dgm:cxn modelId="{9E7C6FA1-59E2-4BBB-B4DF-710E704866B0}" type="presParOf" srcId="{C1C1F0AC-FDB2-4C42-ABB2-8C9CD33AD0DC}" destId="{1FF6D481-9B3B-4B3B-B7CC-0C9421C1B053}" srcOrd="2" destOrd="0" presId="urn:microsoft.com/office/officeart/2005/8/layout/vList3"/>
    <dgm:cxn modelId="{7B4E7B22-70F5-4F4D-A88E-54D8592FCEBE}" type="presParOf" srcId="{1FF6D481-9B3B-4B3B-B7CC-0C9421C1B053}" destId="{C7DB460D-A5A2-4710-9E8E-7922E14F12FD}" srcOrd="0" destOrd="0" presId="urn:microsoft.com/office/officeart/2005/8/layout/vList3"/>
    <dgm:cxn modelId="{32316A7A-7131-4DDB-852A-45D5046112F2}" type="presParOf" srcId="{1FF6D481-9B3B-4B3B-B7CC-0C9421C1B053}" destId="{AAE4F580-4589-49E4-8C95-4069009ED2B7}" srcOrd="1" destOrd="0" presId="urn:microsoft.com/office/officeart/2005/8/layout/vList3"/>
    <dgm:cxn modelId="{6B25E1BC-E7DE-4F44-B8B7-9997F5907468}" type="presParOf" srcId="{C1C1F0AC-FDB2-4C42-ABB2-8C9CD33AD0DC}" destId="{65881818-A54A-43C6-B577-6127562D59D2}" srcOrd="3" destOrd="0" presId="urn:microsoft.com/office/officeart/2005/8/layout/vList3"/>
    <dgm:cxn modelId="{B8C7AF17-2C4F-478B-9E13-60A424CB3B45}" type="presParOf" srcId="{C1C1F0AC-FDB2-4C42-ABB2-8C9CD33AD0DC}" destId="{B8375C19-E970-408B-BEFA-75D8629BBBDE}" srcOrd="4" destOrd="0" presId="urn:microsoft.com/office/officeart/2005/8/layout/vList3"/>
    <dgm:cxn modelId="{01B2ABD9-EB66-440A-A2A9-FD9CB2380431}" type="presParOf" srcId="{B8375C19-E970-408B-BEFA-75D8629BBBDE}" destId="{EFA050EC-7C03-4446-8996-8D2791DD5319}" srcOrd="0" destOrd="0" presId="urn:microsoft.com/office/officeart/2005/8/layout/vList3"/>
    <dgm:cxn modelId="{369F1308-D987-4737-9F9E-5A9B2941CD95}" type="presParOf" srcId="{B8375C19-E970-408B-BEFA-75D8629BBBDE}" destId="{4EFD7282-C7B4-4652-8C1D-E834CD92EABC}" srcOrd="1" destOrd="0" presId="urn:microsoft.com/office/officeart/2005/8/layout/vList3"/>
    <dgm:cxn modelId="{C7E5CCCD-B72E-4827-8F45-003DCBD62B97}" type="presParOf" srcId="{C1C1F0AC-FDB2-4C42-ABB2-8C9CD33AD0DC}" destId="{8AB49BBD-1399-4B09-B715-4BC69E4C63C3}" srcOrd="5" destOrd="0" presId="urn:microsoft.com/office/officeart/2005/8/layout/vList3"/>
    <dgm:cxn modelId="{2BC2A8D8-D603-4D33-932F-53D49DF2E047}" type="presParOf" srcId="{C1C1F0AC-FDB2-4C42-ABB2-8C9CD33AD0DC}" destId="{9AA61958-AB24-4397-A3D7-073F9F3E98A9}" srcOrd="6" destOrd="0" presId="urn:microsoft.com/office/officeart/2005/8/layout/vList3"/>
    <dgm:cxn modelId="{0A334F3C-44A3-47AC-978F-07210DC43AEF}" type="presParOf" srcId="{9AA61958-AB24-4397-A3D7-073F9F3E98A9}" destId="{FCE4FC3F-B3D1-4E61-9813-63013391CD1D}" srcOrd="0" destOrd="0" presId="urn:microsoft.com/office/officeart/2005/8/layout/vList3"/>
    <dgm:cxn modelId="{F28466DE-1111-4B4C-876E-D692D7D3CECE}" type="presParOf" srcId="{9AA61958-AB24-4397-A3D7-073F9F3E98A9}" destId="{F759E0B5-C948-4799-884E-15FE2375E222}" srcOrd="1" destOrd="0" presId="urn:microsoft.com/office/officeart/2005/8/layout/vList3"/>
    <dgm:cxn modelId="{4BD590D9-A52B-464D-8FAD-205B90E34650}" type="presParOf" srcId="{C1C1F0AC-FDB2-4C42-ABB2-8C9CD33AD0DC}" destId="{374AE1D5-1D7D-4481-83E8-98DE173C957A}" srcOrd="7" destOrd="0" presId="urn:microsoft.com/office/officeart/2005/8/layout/vList3"/>
    <dgm:cxn modelId="{397B7E43-76F3-4999-B341-AADF20970F85}" type="presParOf" srcId="{C1C1F0AC-FDB2-4C42-ABB2-8C9CD33AD0DC}" destId="{423B5008-7996-4BBD-8006-8FED30F6BB96}" srcOrd="8" destOrd="0" presId="urn:microsoft.com/office/officeart/2005/8/layout/vList3"/>
    <dgm:cxn modelId="{41493D3F-1F3D-40D4-95F3-D6C829666693}" type="presParOf" srcId="{423B5008-7996-4BBD-8006-8FED30F6BB96}" destId="{75D5307D-8893-4688-90D5-22C4A222AB65}" srcOrd="0" destOrd="0" presId="urn:microsoft.com/office/officeart/2005/8/layout/vList3"/>
    <dgm:cxn modelId="{E2D8810C-9AA3-4EB1-A60E-8BA02FAD6BCE}" type="presParOf" srcId="{423B5008-7996-4BBD-8006-8FED30F6BB96}" destId="{947C8CD9-2E65-4D14-96F2-DD2DE6790F36}" srcOrd="1" destOrd="0" presId="urn:microsoft.com/office/officeart/2005/8/layout/vList3"/>
    <dgm:cxn modelId="{7EA1D2FE-0A28-43B3-A152-E12FD2E5955B}" type="presParOf" srcId="{C1C1F0AC-FDB2-4C42-ABB2-8C9CD33AD0DC}" destId="{24BED339-500D-4750-ADAE-0F8436AA60B1}" srcOrd="9" destOrd="0" presId="urn:microsoft.com/office/officeart/2005/8/layout/vList3"/>
    <dgm:cxn modelId="{33A059BF-37BC-4B18-9D20-BB95A5CC58D3}" type="presParOf" srcId="{C1C1F0AC-FDB2-4C42-ABB2-8C9CD33AD0DC}" destId="{033EADC5-B99B-42CC-BD1A-03ABBE2EFB6E}" srcOrd="10" destOrd="0" presId="urn:microsoft.com/office/officeart/2005/8/layout/vList3"/>
    <dgm:cxn modelId="{623331C5-E8C3-4626-9EAF-AFA44BE121E6}" type="presParOf" srcId="{033EADC5-B99B-42CC-BD1A-03ABBE2EFB6E}" destId="{B4381318-AE25-4370-9691-BE18BE0FE588}" srcOrd="0" destOrd="0" presId="urn:microsoft.com/office/officeart/2005/8/layout/vList3"/>
    <dgm:cxn modelId="{565ADC05-7656-474F-8B2F-ED8B490A1D21}" type="presParOf" srcId="{033EADC5-B99B-42CC-BD1A-03ABBE2EFB6E}" destId="{C3DAAAB3-DB47-42E2-8C83-EA2D495969A4}"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C05A7A-C7E1-4281-8341-0C01EB40E51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sv-SE"/>
        </a:p>
      </dgm:t>
    </dgm:pt>
    <dgm:pt modelId="{ACDE2F90-9A04-4C66-8337-EC086141393F}">
      <dgm:prSet phldrT="[Text]" custT="1"/>
      <dgm:spPr>
        <a:ln>
          <a:solidFill>
            <a:schemeClr val="bg1"/>
          </a:solidFill>
        </a:ln>
      </dgm:spPr>
      <dgm:t>
        <a:bodyPr/>
        <a:lstStyle/>
        <a:p>
          <a:r>
            <a:rPr lang="sv-SE" sz="2800" dirty="0">
              <a:latin typeface="Bahnschrift SemiLight SemiConde" panose="020B0502040204020203" pitchFamily="34" charset="0"/>
            </a:rPr>
            <a:t>Donation after Brain Death = </a:t>
          </a:r>
          <a:r>
            <a:rPr lang="sv-SE" sz="2800" b="1" dirty="0">
              <a:latin typeface="Bahnschrift SemiLight SemiConde" panose="020B0502040204020203" pitchFamily="34" charset="0"/>
            </a:rPr>
            <a:t>DBD</a:t>
          </a:r>
          <a:br>
            <a:rPr lang="sv-SE" sz="2800" b="1" dirty="0">
              <a:latin typeface="Bahnschrift SemiLight SemiConde" panose="020B0502040204020203" pitchFamily="34" charset="0"/>
            </a:rPr>
          </a:br>
          <a:r>
            <a:rPr lang="sv-SE" sz="2800" dirty="0">
              <a:latin typeface="Bahnschrift SemiLight SemiConde" panose="020B0502040204020203" pitchFamily="34" charset="0"/>
            </a:rPr>
            <a:t>död till följd av en mycket svår hjärnskada</a:t>
          </a:r>
        </a:p>
      </dgm:t>
    </dgm:pt>
    <dgm:pt modelId="{DDA6DF19-718D-4771-993A-2AE652DE78C3}" type="parTrans" cxnId="{7ED424AA-1CD3-4ECD-8F85-77227F80B9F1}">
      <dgm:prSet/>
      <dgm:spPr/>
      <dgm:t>
        <a:bodyPr/>
        <a:lstStyle/>
        <a:p>
          <a:endParaRPr lang="sv-SE"/>
        </a:p>
      </dgm:t>
    </dgm:pt>
    <dgm:pt modelId="{C22E853C-8042-42BA-A6CD-D1B092C062CB}" type="sibTrans" cxnId="{7ED424AA-1CD3-4ECD-8F85-77227F80B9F1}">
      <dgm:prSet/>
      <dgm:spPr/>
      <dgm:t>
        <a:bodyPr/>
        <a:lstStyle/>
        <a:p>
          <a:endParaRPr lang="sv-SE"/>
        </a:p>
      </dgm:t>
    </dgm:pt>
    <dgm:pt modelId="{9DBC8447-2306-4396-B8D2-3FCA14CFF1BC}">
      <dgm:prSet phldrT="[Text]" custT="1"/>
      <dgm:spPr>
        <a:solidFill>
          <a:srgbClr val="6B89AD"/>
        </a:solidFill>
      </dgm:spPr>
      <dgm:t>
        <a:bodyPr/>
        <a:lstStyle/>
        <a:p>
          <a:r>
            <a:rPr lang="sv-SE" sz="2800" dirty="0">
              <a:latin typeface="Bahnschrift SemiLight SemiConde" panose="020B0502040204020203" pitchFamily="34" charset="0"/>
            </a:rPr>
            <a:t>Donation after Circulatory Death = </a:t>
          </a:r>
          <a:r>
            <a:rPr lang="sv-SE" sz="2800" b="1" dirty="0">
              <a:latin typeface="Bahnschrift SemiLight SemiConde" panose="020B0502040204020203" pitchFamily="34" charset="0"/>
            </a:rPr>
            <a:t>DCD</a:t>
          </a:r>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död till följd av att cirkulationen helt har upphört</a:t>
          </a:r>
        </a:p>
      </dgm:t>
    </dgm:pt>
    <dgm:pt modelId="{AD93E4EF-1CD0-43AC-8782-513DF53E739E}" type="parTrans" cxnId="{E55C2244-5E59-44A2-B329-BC1C88F396B7}">
      <dgm:prSet/>
      <dgm:spPr/>
      <dgm:t>
        <a:bodyPr/>
        <a:lstStyle/>
        <a:p>
          <a:endParaRPr lang="sv-SE"/>
        </a:p>
      </dgm:t>
    </dgm:pt>
    <dgm:pt modelId="{381E9408-A748-4089-ABBC-3C42AB7C2914}" type="sibTrans" cxnId="{E55C2244-5E59-44A2-B329-BC1C88F396B7}">
      <dgm:prSet/>
      <dgm:spPr/>
      <dgm:t>
        <a:bodyPr/>
        <a:lstStyle/>
        <a:p>
          <a:endParaRPr lang="sv-SE"/>
        </a:p>
      </dgm:t>
    </dgm:pt>
    <dgm:pt modelId="{E1BD2060-CE39-4D37-8B25-3BE315AF946F}" type="pres">
      <dgm:prSet presAssocID="{21C05A7A-C7E1-4281-8341-0C01EB40E510}" presName="linear" presStyleCnt="0">
        <dgm:presLayoutVars>
          <dgm:animLvl val="lvl"/>
          <dgm:resizeHandles val="exact"/>
        </dgm:presLayoutVars>
      </dgm:prSet>
      <dgm:spPr/>
      <dgm:t>
        <a:bodyPr/>
        <a:lstStyle/>
        <a:p>
          <a:endParaRPr lang="sv-SE"/>
        </a:p>
      </dgm:t>
    </dgm:pt>
    <dgm:pt modelId="{7C870C70-FE26-42AE-ADE0-BB8792F168BA}" type="pres">
      <dgm:prSet presAssocID="{ACDE2F90-9A04-4C66-8337-EC086141393F}" presName="parentText" presStyleLbl="node1" presStyleIdx="0" presStyleCnt="2">
        <dgm:presLayoutVars>
          <dgm:chMax val="0"/>
          <dgm:bulletEnabled val="1"/>
        </dgm:presLayoutVars>
      </dgm:prSet>
      <dgm:spPr/>
      <dgm:t>
        <a:bodyPr/>
        <a:lstStyle/>
        <a:p>
          <a:endParaRPr lang="sv-SE"/>
        </a:p>
      </dgm:t>
    </dgm:pt>
    <dgm:pt modelId="{5A16EC6F-9C85-4146-96C7-59D1BF340509}" type="pres">
      <dgm:prSet presAssocID="{C22E853C-8042-42BA-A6CD-D1B092C062CB}" presName="spacer" presStyleCnt="0"/>
      <dgm:spPr/>
    </dgm:pt>
    <dgm:pt modelId="{3C445A29-C292-49FA-B869-BEAD3DEF92A7}" type="pres">
      <dgm:prSet presAssocID="{9DBC8447-2306-4396-B8D2-3FCA14CFF1BC}" presName="parentText" presStyleLbl="node1" presStyleIdx="1" presStyleCnt="2">
        <dgm:presLayoutVars>
          <dgm:chMax val="0"/>
          <dgm:bulletEnabled val="1"/>
        </dgm:presLayoutVars>
      </dgm:prSet>
      <dgm:spPr/>
      <dgm:t>
        <a:bodyPr/>
        <a:lstStyle/>
        <a:p>
          <a:endParaRPr lang="sv-SE"/>
        </a:p>
      </dgm:t>
    </dgm:pt>
  </dgm:ptLst>
  <dgm:cxnLst>
    <dgm:cxn modelId="{E55C2244-5E59-44A2-B329-BC1C88F396B7}" srcId="{21C05A7A-C7E1-4281-8341-0C01EB40E510}" destId="{9DBC8447-2306-4396-B8D2-3FCA14CFF1BC}" srcOrd="1" destOrd="0" parTransId="{AD93E4EF-1CD0-43AC-8782-513DF53E739E}" sibTransId="{381E9408-A748-4089-ABBC-3C42AB7C2914}"/>
    <dgm:cxn modelId="{E8FFF437-2B0C-425D-AC9D-4B441557FBCF}" type="presOf" srcId="{9DBC8447-2306-4396-B8D2-3FCA14CFF1BC}" destId="{3C445A29-C292-49FA-B869-BEAD3DEF92A7}" srcOrd="0" destOrd="0" presId="urn:microsoft.com/office/officeart/2005/8/layout/vList2"/>
    <dgm:cxn modelId="{7ED424AA-1CD3-4ECD-8F85-77227F80B9F1}" srcId="{21C05A7A-C7E1-4281-8341-0C01EB40E510}" destId="{ACDE2F90-9A04-4C66-8337-EC086141393F}" srcOrd="0" destOrd="0" parTransId="{DDA6DF19-718D-4771-993A-2AE652DE78C3}" sibTransId="{C22E853C-8042-42BA-A6CD-D1B092C062CB}"/>
    <dgm:cxn modelId="{30CF428B-24E2-4660-AE7C-B5B79CBF28E0}" type="presOf" srcId="{21C05A7A-C7E1-4281-8341-0C01EB40E510}" destId="{E1BD2060-CE39-4D37-8B25-3BE315AF946F}" srcOrd="0" destOrd="0" presId="urn:microsoft.com/office/officeart/2005/8/layout/vList2"/>
    <dgm:cxn modelId="{CE4ABCC8-2DF8-4AE8-A6A7-94889D8F80D5}" type="presOf" srcId="{ACDE2F90-9A04-4C66-8337-EC086141393F}" destId="{7C870C70-FE26-42AE-ADE0-BB8792F168BA}" srcOrd="0" destOrd="0" presId="urn:microsoft.com/office/officeart/2005/8/layout/vList2"/>
    <dgm:cxn modelId="{49B9FE69-29B7-4E90-925D-C483223B7348}" type="presParOf" srcId="{E1BD2060-CE39-4D37-8B25-3BE315AF946F}" destId="{7C870C70-FE26-42AE-ADE0-BB8792F168BA}" srcOrd="0" destOrd="0" presId="urn:microsoft.com/office/officeart/2005/8/layout/vList2"/>
    <dgm:cxn modelId="{109942D1-6C27-4579-8E19-4ABE8ACABB4E}" type="presParOf" srcId="{E1BD2060-CE39-4D37-8B25-3BE315AF946F}" destId="{5A16EC6F-9C85-4146-96C7-59D1BF340509}" srcOrd="1" destOrd="0" presId="urn:microsoft.com/office/officeart/2005/8/layout/vList2"/>
    <dgm:cxn modelId="{508A707A-F59F-4384-B517-68C194BE935F}" type="presParOf" srcId="{E1BD2060-CE39-4D37-8B25-3BE315AF946F}" destId="{3C445A29-C292-49FA-B869-BEAD3DEF92A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EE979D-D096-4292-AAF9-8EBCBD5317E2}" type="doc">
      <dgm:prSet loTypeId="urn:microsoft.com/office/officeart/2008/layout/PictureAccentList" loCatId="list" qsTypeId="urn:microsoft.com/office/officeart/2005/8/quickstyle/simple1" qsCatId="simple" csTypeId="urn:microsoft.com/office/officeart/2005/8/colors/accent2_3" csCatId="accent2" phldr="1"/>
      <dgm:spPr/>
      <dgm:t>
        <a:bodyPr/>
        <a:lstStyle/>
        <a:p>
          <a:endParaRPr lang="sv-SE"/>
        </a:p>
      </dgm:t>
    </dgm:pt>
    <dgm:pt modelId="{73B7804E-6A09-4AF8-92E8-CF9017159CB2}">
      <dgm:prSet phldrT="[Text]" custT="1"/>
      <dgm:spPr>
        <a:solidFill>
          <a:srgbClr val="4D77A9"/>
        </a:solidFill>
      </dgm:spPr>
      <dgm:t>
        <a:bodyPr/>
        <a:lstStyle/>
        <a:p>
          <a:r>
            <a:rPr lang="sv-SE" sz="2400" dirty="0">
              <a:latin typeface="Bahnschrift SemiLight SemiConde" panose="020B0502040204020203" pitchFamily="34" charset="0"/>
            </a:rPr>
            <a:t>Donationsregistret</a:t>
          </a:r>
          <a:br>
            <a:rPr lang="sv-SE" sz="2400" dirty="0">
              <a:latin typeface="Bahnschrift SemiLight SemiConde" panose="020B0502040204020203" pitchFamily="34" charset="0"/>
            </a:rPr>
          </a:br>
          <a:r>
            <a:rPr lang="sv-SE" sz="200" dirty="0">
              <a:latin typeface="Bahnschrift SemiLight SemiConde" panose="020B0502040204020203" pitchFamily="34" charset="0"/>
            </a:rPr>
            <a:t> </a:t>
          </a:r>
          <a:r>
            <a:rPr lang="sv-SE" sz="2400" dirty="0">
              <a:latin typeface="Bahnschrift SemiLight SemiConde" panose="020B0502040204020203" pitchFamily="34" charset="0"/>
            </a:rPr>
            <a:t/>
          </a:r>
          <a:br>
            <a:rPr lang="sv-SE" sz="2400" dirty="0">
              <a:latin typeface="Bahnschrift SemiLight SemiConde" panose="020B0502040204020203" pitchFamily="34" charset="0"/>
            </a:rPr>
          </a:br>
          <a:r>
            <a:rPr lang="sv-SE" sz="1800" dirty="0">
              <a:latin typeface="Bahnschrift SemiLight SemiConde" panose="020B0502040204020203" pitchFamily="34" charset="0"/>
            </a:rPr>
            <a:t>via </a:t>
          </a:r>
          <a:r>
            <a:rPr lang="sv-SE" sz="1800" i="0" dirty="0">
              <a:latin typeface="Bahnschrift SemiLight SemiConde" panose="020B0502040204020203" pitchFamily="34" charset="0"/>
            </a:rPr>
            <a:t>Socialstyrelsen.se</a:t>
          </a:r>
        </a:p>
      </dgm:t>
    </dgm:pt>
    <dgm:pt modelId="{7AE42BAD-844B-4804-9F70-8B8EE2A02440}" type="parTrans" cxnId="{CE1AE315-73B5-43C9-A942-15233526D83E}">
      <dgm:prSet/>
      <dgm:spPr/>
      <dgm:t>
        <a:bodyPr/>
        <a:lstStyle/>
        <a:p>
          <a:endParaRPr lang="sv-SE"/>
        </a:p>
      </dgm:t>
    </dgm:pt>
    <dgm:pt modelId="{EB17C916-0D2A-4CBE-A230-A7FDF1B95FDF}" type="sibTrans" cxnId="{CE1AE315-73B5-43C9-A942-15233526D83E}">
      <dgm:prSet/>
      <dgm:spPr/>
      <dgm:t>
        <a:bodyPr/>
        <a:lstStyle/>
        <a:p>
          <a:endParaRPr lang="sv-SE"/>
        </a:p>
      </dgm:t>
    </dgm:pt>
    <dgm:pt modelId="{200E11DF-CD80-4C67-94FE-3E19945B2AF5}">
      <dgm:prSet phldrT="[Text]" custT="1"/>
      <dgm:spPr>
        <a:solidFill>
          <a:srgbClr val="476D9B"/>
        </a:solidFill>
      </dgm:spPr>
      <dgm:t>
        <a:bodyPr/>
        <a:lstStyle/>
        <a:p>
          <a:r>
            <a:rPr lang="sv-SE" sz="2400" dirty="0">
              <a:latin typeface="Bahnschrift SemiLight SemiConde" panose="020B0502040204020203" pitchFamily="34" charset="0"/>
            </a:rPr>
            <a:t>Prata med närstående</a:t>
          </a:r>
        </a:p>
      </dgm:t>
    </dgm:pt>
    <dgm:pt modelId="{C7D04FE3-F62A-477C-BF50-C09E02E7A9C1}" type="parTrans" cxnId="{8D2CCC9F-5502-48A3-8934-15B287F0FC9C}">
      <dgm:prSet/>
      <dgm:spPr/>
      <dgm:t>
        <a:bodyPr/>
        <a:lstStyle/>
        <a:p>
          <a:endParaRPr lang="sv-SE"/>
        </a:p>
      </dgm:t>
    </dgm:pt>
    <dgm:pt modelId="{9607F740-3B38-44C6-A275-9024B611E7A6}" type="sibTrans" cxnId="{8D2CCC9F-5502-48A3-8934-15B287F0FC9C}">
      <dgm:prSet/>
      <dgm:spPr/>
      <dgm:t>
        <a:bodyPr/>
        <a:lstStyle/>
        <a:p>
          <a:endParaRPr lang="sv-SE"/>
        </a:p>
      </dgm:t>
    </dgm:pt>
    <dgm:pt modelId="{AC758832-A1CF-477A-ACED-830743E845F8}">
      <dgm:prSet custT="1"/>
      <dgm:spPr>
        <a:solidFill>
          <a:srgbClr val="3C5D84"/>
        </a:solidFill>
      </dgm:spPr>
      <dgm:t>
        <a:bodyPr/>
        <a:lstStyle/>
        <a:p>
          <a:r>
            <a:rPr lang="sv-SE" sz="2400" i="0" dirty="0">
              <a:latin typeface="Bahnschrift SemiLight SemiConde" panose="020B0502040204020203" pitchFamily="34" charset="0"/>
            </a:rPr>
            <a:t>Donationskort – digitalt</a:t>
          </a:r>
          <a:r>
            <a:rPr lang="sv-SE" sz="2000" i="0" dirty="0">
              <a:latin typeface="Bahnschrift SemiLight SemiConde" panose="020B0502040204020203" pitchFamily="34" charset="0"/>
            </a:rPr>
            <a:t/>
          </a:r>
          <a:br>
            <a:rPr lang="sv-SE" sz="2000" i="0" dirty="0">
              <a:latin typeface="Bahnschrift SemiLight SemiConde" panose="020B0502040204020203" pitchFamily="34" charset="0"/>
            </a:rPr>
          </a:br>
          <a:r>
            <a:rPr lang="sv-SE" sz="300" i="0" dirty="0">
              <a:latin typeface="Bahnschrift SemiLight SemiConde" panose="020B0502040204020203" pitchFamily="34" charset="0"/>
            </a:rPr>
            <a:t> </a:t>
          </a:r>
          <a:r>
            <a:rPr lang="sv-SE" sz="2000" i="0" dirty="0">
              <a:latin typeface="Bahnschrift SemiLight SemiConde" panose="020B0502040204020203" pitchFamily="34" charset="0"/>
            </a:rPr>
            <a:t/>
          </a:r>
          <a:br>
            <a:rPr lang="sv-SE" sz="2000" i="0" dirty="0">
              <a:latin typeface="Bahnschrift SemiLight SemiConde" panose="020B0502040204020203" pitchFamily="34" charset="0"/>
            </a:rPr>
          </a:br>
          <a:r>
            <a:rPr lang="sv-SE" sz="1800" i="0" dirty="0">
              <a:latin typeface="Bahnschrift SemiLight SemiConde" panose="020B0502040204020203" pitchFamily="34" charset="0"/>
            </a:rPr>
            <a:t>Papperskort tillverkas ej längre</a:t>
          </a:r>
        </a:p>
      </dgm:t>
    </dgm:pt>
    <dgm:pt modelId="{98FA32B4-77FB-4630-914C-A696CBFFCE39}" type="parTrans" cxnId="{0DE831B1-D3F0-4BAD-BE0C-EE39ECB7B240}">
      <dgm:prSet/>
      <dgm:spPr/>
      <dgm:t>
        <a:bodyPr/>
        <a:lstStyle/>
        <a:p>
          <a:endParaRPr lang="sv-SE"/>
        </a:p>
      </dgm:t>
    </dgm:pt>
    <dgm:pt modelId="{7BD10C84-0E92-462C-85B7-891FC6D50FC9}" type="sibTrans" cxnId="{0DE831B1-D3F0-4BAD-BE0C-EE39ECB7B240}">
      <dgm:prSet/>
      <dgm:spPr/>
      <dgm:t>
        <a:bodyPr/>
        <a:lstStyle/>
        <a:p>
          <a:endParaRPr lang="sv-SE"/>
        </a:p>
      </dgm:t>
    </dgm:pt>
    <dgm:pt modelId="{CAFEFEAD-07E6-4466-BE0E-EDB404267808}">
      <dgm:prSet phldrT="[Text]" custT="1"/>
      <dgm:spPr>
        <a:solidFill>
          <a:srgbClr val="345174"/>
        </a:solidFill>
      </dgm:spPr>
      <dgm:t>
        <a:bodyPr/>
        <a:lstStyle/>
        <a:p>
          <a:r>
            <a:rPr lang="sv-SE" sz="2800" dirty="0">
              <a:latin typeface="Bahnschrift SemiLight SemiConde" panose="020B0502040204020203" pitchFamily="34" charset="0"/>
            </a:rPr>
            <a:t>Den senaste/sista viljeyttringen</a:t>
          </a:r>
        </a:p>
      </dgm:t>
    </dgm:pt>
    <dgm:pt modelId="{2A5C1739-BD12-4FC1-A75D-A2AD6CA2200B}" type="sibTrans" cxnId="{0972351E-3617-49A0-943A-72D973BAC698}">
      <dgm:prSet/>
      <dgm:spPr/>
      <dgm:t>
        <a:bodyPr/>
        <a:lstStyle/>
        <a:p>
          <a:endParaRPr lang="sv-SE"/>
        </a:p>
      </dgm:t>
    </dgm:pt>
    <dgm:pt modelId="{39FCAFE0-945B-4272-A424-5D2E353F45E4}" type="parTrans" cxnId="{0972351E-3617-49A0-943A-72D973BAC698}">
      <dgm:prSet/>
      <dgm:spPr/>
      <dgm:t>
        <a:bodyPr/>
        <a:lstStyle/>
        <a:p>
          <a:endParaRPr lang="sv-SE"/>
        </a:p>
      </dgm:t>
    </dgm:pt>
    <dgm:pt modelId="{81560D3F-C687-490B-8870-CCC96686F026}" type="pres">
      <dgm:prSet presAssocID="{DDEE979D-D096-4292-AAF9-8EBCBD5317E2}" presName="layout" presStyleCnt="0">
        <dgm:presLayoutVars>
          <dgm:chMax/>
          <dgm:chPref/>
          <dgm:dir/>
          <dgm:animOne val="branch"/>
          <dgm:animLvl val="lvl"/>
          <dgm:resizeHandles/>
        </dgm:presLayoutVars>
      </dgm:prSet>
      <dgm:spPr/>
      <dgm:t>
        <a:bodyPr/>
        <a:lstStyle/>
        <a:p>
          <a:endParaRPr lang="sv-SE"/>
        </a:p>
      </dgm:t>
    </dgm:pt>
    <dgm:pt modelId="{97309A38-85E0-4667-9C36-022A3FE93F99}" type="pres">
      <dgm:prSet presAssocID="{CAFEFEAD-07E6-4466-BE0E-EDB404267808}" presName="root" presStyleCnt="0">
        <dgm:presLayoutVars>
          <dgm:chMax/>
          <dgm:chPref val="4"/>
        </dgm:presLayoutVars>
      </dgm:prSet>
      <dgm:spPr/>
    </dgm:pt>
    <dgm:pt modelId="{FDA1FDF3-2A73-4E1E-A6A9-FAA0F08CDF6D}" type="pres">
      <dgm:prSet presAssocID="{CAFEFEAD-07E6-4466-BE0E-EDB404267808}" presName="rootComposite" presStyleCnt="0">
        <dgm:presLayoutVars/>
      </dgm:prSet>
      <dgm:spPr/>
    </dgm:pt>
    <dgm:pt modelId="{43138CA2-D622-4E12-BD03-41402C073E93}" type="pres">
      <dgm:prSet presAssocID="{CAFEFEAD-07E6-4466-BE0E-EDB404267808}" presName="rootText" presStyleLbl="node0" presStyleIdx="0" presStyleCnt="1" custLinFactY="135956" custLinFactNeighborX="5299" custLinFactNeighborY="200000">
        <dgm:presLayoutVars>
          <dgm:chMax/>
          <dgm:chPref val="4"/>
        </dgm:presLayoutVars>
      </dgm:prSet>
      <dgm:spPr/>
      <dgm:t>
        <a:bodyPr/>
        <a:lstStyle/>
        <a:p>
          <a:endParaRPr lang="sv-SE"/>
        </a:p>
      </dgm:t>
    </dgm:pt>
    <dgm:pt modelId="{A7A44B4D-18C2-4E75-8545-DA2BD903B17F}" type="pres">
      <dgm:prSet presAssocID="{CAFEFEAD-07E6-4466-BE0E-EDB404267808}" presName="childShape" presStyleCnt="0">
        <dgm:presLayoutVars>
          <dgm:chMax val="0"/>
          <dgm:chPref val="0"/>
        </dgm:presLayoutVars>
      </dgm:prSet>
      <dgm:spPr/>
    </dgm:pt>
    <dgm:pt modelId="{2E67BF4D-F9AB-4087-8105-186640EFF3AB}" type="pres">
      <dgm:prSet presAssocID="{73B7804E-6A09-4AF8-92E8-CF9017159CB2}" presName="childComposite" presStyleCnt="0">
        <dgm:presLayoutVars>
          <dgm:chMax val="0"/>
          <dgm:chPref val="0"/>
        </dgm:presLayoutVars>
      </dgm:prSet>
      <dgm:spPr/>
    </dgm:pt>
    <dgm:pt modelId="{7A52A9CC-B897-4CD9-9EAD-1B25A923186B}" type="pres">
      <dgm:prSet presAssocID="{73B7804E-6A09-4AF8-92E8-CF9017159CB2}" presName="Image" presStyleLbl="node1" presStyleIdx="0" presStyleCnt="3" custLinFactY="-4413" custLinFactNeighborX="21914" custLinFactNeighborY="-100000"/>
      <dgm:spPr>
        <a:blipFill rotWithShape="1">
          <a:blip xmlns:r="http://schemas.openxmlformats.org/officeDocument/2006/relationships" r:embed="rId1">
            <a:duotone>
              <a:schemeClr val="accent3">
                <a:shade val="45000"/>
                <a:satMod val="135000"/>
              </a:schemeClr>
              <a:prstClr val="white"/>
            </a:duotone>
          </a:blip>
          <a:stretch>
            <a:fillRect/>
          </a:stretch>
        </a:blipFill>
      </dgm:spPr>
    </dgm:pt>
    <dgm:pt modelId="{B12B5C5D-4947-417E-A622-1D3F2BCC3AD1}" type="pres">
      <dgm:prSet presAssocID="{73B7804E-6A09-4AF8-92E8-CF9017159CB2}" presName="childText" presStyleLbl="lnNode1" presStyleIdx="0" presStyleCnt="3" custLinFactY="-1969" custLinFactNeighborX="6450" custLinFactNeighborY="-100000">
        <dgm:presLayoutVars>
          <dgm:chMax val="0"/>
          <dgm:chPref val="0"/>
          <dgm:bulletEnabled val="1"/>
        </dgm:presLayoutVars>
      </dgm:prSet>
      <dgm:spPr/>
      <dgm:t>
        <a:bodyPr/>
        <a:lstStyle/>
        <a:p>
          <a:endParaRPr lang="sv-SE"/>
        </a:p>
      </dgm:t>
    </dgm:pt>
    <dgm:pt modelId="{9962A392-5220-421A-B562-44FAEBDCBF01}" type="pres">
      <dgm:prSet presAssocID="{200E11DF-CD80-4C67-94FE-3E19945B2AF5}" presName="childComposite" presStyleCnt="0">
        <dgm:presLayoutVars>
          <dgm:chMax val="0"/>
          <dgm:chPref val="0"/>
        </dgm:presLayoutVars>
      </dgm:prSet>
      <dgm:spPr/>
    </dgm:pt>
    <dgm:pt modelId="{B85ECA9F-9CCE-4696-8558-76E895F5EB98}" type="pres">
      <dgm:prSet presAssocID="{200E11DF-CD80-4C67-94FE-3E19945B2AF5}" presName="Image" presStyleLbl="node1" presStyleIdx="1" presStyleCnt="3" custLinFactY="-9023" custLinFactNeighborX="28359" custLinFactNeighborY="-100000"/>
      <dgm:spPr>
        <a:blipFill rotWithShape="1">
          <a:blip xmlns:r="http://schemas.openxmlformats.org/officeDocument/2006/relationships" r:embed="rId2">
            <a:duotone>
              <a:schemeClr val="accent3">
                <a:shade val="45000"/>
                <a:satMod val="135000"/>
              </a:schemeClr>
              <a:prstClr val="white"/>
            </a:duotone>
          </a:blip>
          <a:stretch>
            <a:fillRect/>
          </a:stretch>
        </a:blipFill>
      </dgm:spPr>
    </dgm:pt>
    <dgm:pt modelId="{7B353D5A-7528-4B3E-A656-48B1C9891762}" type="pres">
      <dgm:prSet presAssocID="{200E11DF-CD80-4C67-94FE-3E19945B2AF5}" presName="childText" presStyleLbl="lnNode1" presStyleIdx="1" presStyleCnt="3" custLinFactY="-9023" custLinFactNeighborX="6758" custLinFactNeighborY="-100000">
        <dgm:presLayoutVars>
          <dgm:chMax val="0"/>
          <dgm:chPref val="0"/>
          <dgm:bulletEnabled val="1"/>
        </dgm:presLayoutVars>
      </dgm:prSet>
      <dgm:spPr/>
      <dgm:t>
        <a:bodyPr/>
        <a:lstStyle/>
        <a:p>
          <a:endParaRPr lang="sv-SE"/>
        </a:p>
      </dgm:t>
    </dgm:pt>
    <dgm:pt modelId="{1485B89B-ABD8-48FD-9EF5-64BEAC795464}" type="pres">
      <dgm:prSet presAssocID="{AC758832-A1CF-477A-ACED-830743E845F8}" presName="childComposite" presStyleCnt="0">
        <dgm:presLayoutVars>
          <dgm:chMax val="0"/>
          <dgm:chPref val="0"/>
        </dgm:presLayoutVars>
      </dgm:prSet>
      <dgm:spPr/>
    </dgm:pt>
    <dgm:pt modelId="{F205CA4A-9EDF-4A0B-A01E-7B2C6A5A464F}" type="pres">
      <dgm:prSet presAssocID="{AC758832-A1CF-477A-ACED-830743E845F8}" presName="Image" presStyleLbl="node1" presStyleIdx="2" presStyleCnt="3" custScaleX="89639" custScaleY="97283" custLinFactY="-24625" custLinFactNeighborX="30855" custLinFactNeighborY="-100000"/>
      <dgm:spPr>
        <a:blipFill rotWithShape="1">
          <a:blip xmlns:r="http://schemas.openxmlformats.org/officeDocument/2006/relationships" r:embed="rId3">
            <a:duotone>
              <a:schemeClr val="accent3">
                <a:shade val="45000"/>
                <a:satMod val="135000"/>
              </a:schemeClr>
              <a:prstClr val="white"/>
            </a:duotone>
          </a:blip>
          <a:stretch>
            <a:fillRect/>
          </a:stretch>
        </a:blipFill>
      </dgm:spPr>
    </dgm:pt>
    <dgm:pt modelId="{F76A16CF-68F7-415A-BC25-7E3E2D0782CD}" type="pres">
      <dgm:prSet presAssocID="{AC758832-A1CF-477A-ACED-830743E845F8}" presName="childText" presStyleLbl="lnNode1" presStyleIdx="2" presStyleCnt="3" custLinFactY="-21028" custLinFactNeighborX="6758" custLinFactNeighborY="-100000">
        <dgm:presLayoutVars>
          <dgm:chMax val="0"/>
          <dgm:chPref val="0"/>
          <dgm:bulletEnabled val="1"/>
        </dgm:presLayoutVars>
      </dgm:prSet>
      <dgm:spPr/>
      <dgm:t>
        <a:bodyPr/>
        <a:lstStyle/>
        <a:p>
          <a:endParaRPr lang="sv-SE"/>
        </a:p>
      </dgm:t>
    </dgm:pt>
  </dgm:ptLst>
  <dgm:cxnLst>
    <dgm:cxn modelId="{0DE831B1-D3F0-4BAD-BE0C-EE39ECB7B240}" srcId="{CAFEFEAD-07E6-4466-BE0E-EDB404267808}" destId="{AC758832-A1CF-477A-ACED-830743E845F8}" srcOrd="2" destOrd="0" parTransId="{98FA32B4-77FB-4630-914C-A696CBFFCE39}" sibTransId="{7BD10C84-0E92-462C-85B7-891FC6D50FC9}"/>
    <dgm:cxn modelId="{CE1AE315-73B5-43C9-A942-15233526D83E}" srcId="{CAFEFEAD-07E6-4466-BE0E-EDB404267808}" destId="{73B7804E-6A09-4AF8-92E8-CF9017159CB2}" srcOrd="0" destOrd="0" parTransId="{7AE42BAD-844B-4804-9F70-8B8EE2A02440}" sibTransId="{EB17C916-0D2A-4CBE-A230-A7FDF1B95FDF}"/>
    <dgm:cxn modelId="{C207E88D-DFC6-4463-A22B-C75ADB36C84B}" type="presOf" srcId="{73B7804E-6A09-4AF8-92E8-CF9017159CB2}" destId="{B12B5C5D-4947-417E-A622-1D3F2BCC3AD1}" srcOrd="0" destOrd="0" presId="urn:microsoft.com/office/officeart/2008/layout/PictureAccentList"/>
    <dgm:cxn modelId="{8D2CCC9F-5502-48A3-8934-15B287F0FC9C}" srcId="{CAFEFEAD-07E6-4466-BE0E-EDB404267808}" destId="{200E11DF-CD80-4C67-94FE-3E19945B2AF5}" srcOrd="1" destOrd="0" parTransId="{C7D04FE3-F62A-477C-BF50-C09E02E7A9C1}" sibTransId="{9607F740-3B38-44C6-A275-9024B611E7A6}"/>
    <dgm:cxn modelId="{0972351E-3617-49A0-943A-72D973BAC698}" srcId="{DDEE979D-D096-4292-AAF9-8EBCBD5317E2}" destId="{CAFEFEAD-07E6-4466-BE0E-EDB404267808}" srcOrd="0" destOrd="0" parTransId="{39FCAFE0-945B-4272-A424-5D2E353F45E4}" sibTransId="{2A5C1739-BD12-4FC1-A75D-A2AD6CA2200B}"/>
    <dgm:cxn modelId="{FFDFB9EC-15E2-498D-9F83-0D04646EA268}" type="presOf" srcId="{AC758832-A1CF-477A-ACED-830743E845F8}" destId="{F76A16CF-68F7-415A-BC25-7E3E2D0782CD}" srcOrd="0" destOrd="0" presId="urn:microsoft.com/office/officeart/2008/layout/PictureAccentList"/>
    <dgm:cxn modelId="{9F21F07E-BE8D-4E83-A721-E1134FD019A8}" type="presOf" srcId="{CAFEFEAD-07E6-4466-BE0E-EDB404267808}" destId="{43138CA2-D622-4E12-BD03-41402C073E93}" srcOrd="0" destOrd="0" presId="urn:microsoft.com/office/officeart/2008/layout/PictureAccentList"/>
    <dgm:cxn modelId="{C1B366F0-9037-422A-8CFD-38B7FBC8667A}" type="presOf" srcId="{DDEE979D-D096-4292-AAF9-8EBCBD5317E2}" destId="{81560D3F-C687-490B-8870-CCC96686F026}" srcOrd="0" destOrd="0" presId="urn:microsoft.com/office/officeart/2008/layout/PictureAccentList"/>
    <dgm:cxn modelId="{277E449C-4BB9-48E6-95E8-275492A455CC}" type="presOf" srcId="{200E11DF-CD80-4C67-94FE-3E19945B2AF5}" destId="{7B353D5A-7528-4B3E-A656-48B1C9891762}" srcOrd="0" destOrd="0" presId="urn:microsoft.com/office/officeart/2008/layout/PictureAccentList"/>
    <dgm:cxn modelId="{6E6C9B23-BE56-4BEE-83B6-0FA7F5425A69}" type="presParOf" srcId="{81560D3F-C687-490B-8870-CCC96686F026}" destId="{97309A38-85E0-4667-9C36-022A3FE93F99}" srcOrd="0" destOrd="0" presId="urn:microsoft.com/office/officeart/2008/layout/PictureAccentList"/>
    <dgm:cxn modelId="{B9F393C5-6D20-4771-9D8C-A6873F454FFD}" type="presParOf" srcId="{97309A38-85E0-4667-9C36-022A3FE93F99}" destId="{FDA1FDF3-2A73-4E1E-A6A9-FAA0F08CDF6D}" srcOrd="0" destOrd="0" presId="urn:microsoft.com/office/officeart/2008/layout/PictureAccentList"/>
    <dgm:cxn modelId="{38D14725-4D27-4EB3-AFF7-3F533B240714}" type="presParOf" srcId="{FDA1FDF3-2A73-4E1E-A6A9-FAA0F08CDF6D}" destId="{43138CA2-D622-4E12-BD03-41402C073E93}" srcOrd="0" destOrd="0" presId="urn:microsoft.com/office/officeart/2008/layout/PictureAccentList"/>
    <dgm:cxn modelId="{7DE1F4D8-3A18-43EE-BDA3-3751A8FBC75F}" type="presParOf" srcId="{97309A38-85E0-4667-9C36-022A3FE93F99}" destId="{A7A44B4D-18C2-4E75-8545-DA2BD903B17F}" srcOrd="1" destOrd="0" presId="urn:microsoft.com/office/officeart/2008/layout/PictureAccentList"/>
    <dgm:cxn modelId="{F6426339-F74F-4A84-B357-B5638818E952}" type="presParOf" srcId="{A7A44B4D-18C2-4E75-8545-DA2BD903B17F}" destId="{2E67BF4D-F9AB-4087-8105-186640EFF3AB}" srcOrd="0" destOrd="0" presId="urn:microsoft.com/office/officeart/2008/layout/PictureAccentList"/>
    <dgm:cxn modelId="{C95B5FBA-D3AF-44E8-B9E6-6A370C69765E}" type="presParOf" srcId="{2E67BF4D-F9AB-4087-8105-186640EFF3AB}" destId="{7A52A9CC-B897-4CD9-9EAD-1B25A923186B}" srcOrd="0" destOrd="0" presId="urn:microsoft.com/office/officeart/2008/layout/PictureAccentList"/>
    <dgm:cxn modelId="{9B3BBE41-7A8D-4D14-A1CC-DB2DDBF4A197}" type="presParOf" srcId="{2E67BF4D-F9AB-4087-8105-186640EFF3AB}" destId="{B12B5C5D-4947-417E-A622-1D3F2BCC3AD1}" srcOrd="1" destOrd="0" presId="urn:microsoft.com/office/officeart/2008/layout/PictureAccentList"/>
    <dgm:cxn modelId="{4A488EE5-DDF6-4E57-9C16-54A7FCB4F727}" type="presParOf" srcId="{A7A44B4D-18C2-4E75-8545-DA2BD903B17F}" destId="{9962A392-5220-421A-B562-44FAEBDCBF01}" srcOrd="1" destOrd="0" presId="urn:microsoft.com/office/officeart/2008/layout/PictureAccentList"/>
    <dgm:cxn modelId="{F0B850C2-7C33-4721-B6F0-6FD77FD1AD19}" type="presParOf" srcId="{9962A392-5220-421A-B562-44FAEBDCBF01}" destId="{B85ECA9F-9CCE-4696-8558-76E895F5EB98}" srcOrd="0" destOrd="0" presId="urn:microsoft.com/office/officeart/2008/layout/PictureAccentList"/>
    <dgm:cxn modelId="{C2558BDE-092D-4DC3-A68D-BC9A435AE993}" type="presParOf" srcId="{9962A392-5220-421A-B562-44FAEBDCBF01}" destId="{7B353D5A-7528-4B3E-A656-48B1C9891762}" srcOrd="1" destOrd="0" presId="urn:microsoft.com/office/officeart/2008/layout/PictureAccentList"/>
    <dgm:cxn modelId="{09AE8734-004F-4FC8-9630-B7F9D751D197}" type="presParOf" srcId="{A7A44B4D-18C2-4E75-8545-DA2BD903B17F}" destId="{1485B89B-ABD8-48FD-9EF5-64BEAC795464}" srcOrd="2" destOrd="0" presId="urn:microsoft.com/office/officeart/2008/layout/PictureAccentList"/>
    <dgm:cxn modelId="{6507F6FB-A9DD-4E68-B5BF-09815A5AB7EB}" type="presParOf" srcId="{1485B89B-ABD8-48FD-9EF5-64BEAC795464}" destId="{F205CA4A-9EDF-4A0B-A01E-7B2C6A5A464F}" srcOrd="0" destOrd="0" presId="urn:microsoft.com/office/officeart/2008/layout/PictureAccentList"/>
    <dgm:cxn modelId="{A9DAF31F-5E1C-4FFA-B288-429A25A2C4AE}" type="presParOf" srcId="{1485B89B-ABD8-48FD-9EF5-64BEAC795464}" destId="{F76A16CF-68F7-415A-BC25-7E3E2D0782CD}"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05DDD4-0784-4DB8-A0C4-1444FA442A0F}" type="doc">
      <dgm:prSet loTypeId="urn:microsoft.com/office/officeart/2005/8/layout/chevron1" loCatId="process" qsTypeId="urn:microsoft.com/office/officeart/2005/8/quickstyle/simple1" qsCatId="simple" csTypeId="urn:microsoft.com/office/officeart/2005/8/colors/accent2_2" csCatId="accent2" phldr="1"/>
      <dgm:spPr/>
    </dgm:pt>
    <dgm:pt modelId="{9FA9C66E-C6DD-421D-9B43-57D643D79B7E}">
      <dgm:prSet phldrT="[Text]" custT="1"/>
      <dgm:spPr/>
      <dgm:t>
        <a:bodyPr/>
        <a:lstStyle/>
        <a:p>
          <a:r>
            <a:rPr lang="sv-SE" sz="2000" dirty="0">
              <a:latin typeface="Bahnschrift SemiLight SemiConde" panose="020B0502040204020203" pitchFamily="34" charset="0"/>
            </a:rPr>
            <a:t>Vård före brytpunkt</a:t>
          </a:r>
        </a:p>
      </dgm:t>
    </dgm:pt>
    <dgm:pt modelId="{56EC5CE4-27B2-4AB9-B79C-6BA6ED98D483}" type="parTrans" cxnId="{62F65007-58C3-480F-B181-4698821FC5B6}">
      <dgm:prSet/>
      <dgm:spPr/>
      <dgm:t>
        <a:bodyPr/>
        <a:lstStyle/>
        <a:p>
          <a:endParaRPr lang="sv-SE"/>
        </a:p>
      </dgm:t>
    </dgm:pt>
    <dgm:pt modelId="{E5CADB28-45A3-4B01-A360-B56ED16841E7}" type="sibTrans" cxnId="{62F65007-58C3-480F-B181-4698821FC5B6}">
      <dgm:prSet/>
      <dgm:spPr/>
      <dgm:t>
        <a:bodyPr/>
        <a:lstStyle/>
        <a:p>
          <a:endParaRPr lang="sv-SE"/>
        </a:p>
      </dgm:t>
    </dgm:pt>
    <dgm:pt modelId="{DF2F305C-BF4A-4FD4-84AC-BAE91B65AB73}">
      <dgm:prSet phldrT="[Text]" custT="1"/>
      <dgm:spPr/>
      <dgm:t>
        <a:bodyPr/>
        <a:lstStyle/>
        <a:p>
          <a:r>
            <a:rPr lang="sv-SE" sz="2000" dirty="0">
              <a:latin typeface="Bahnschrift SemiLight SemiConde" panose="020B0502040204020203" pitchFamily="34" charset="0"/>
            </a:rPr>
            <a:t>Organbevarande behandling</a:t>
          </a:r>
          <a:br>
            <a:rPr lang="sv-SE" sz="2000" dirty="0">
              <a:latin typeface="Bahnschrift SemiLight SemiConde" panose="020B0502040204020203" pitchFamily="34" charset="0"/>
            </a:rPr>
          </a:br>
          <a:r>
            <a:rPr lang="sv-SE" sz="2000" dirty="0">
              <a:latin typeface="Bahnschrift SemiLight SemiConde" panose="020B0502040204020203" pitchFamily="34" charset="0"/>
            </a:rPr>
            <a:t>max 72h</a:t>
          </a:r>
        </a:p>
      </dgm:t>
    </dgm:pt>
    <dgm:pt modelId="{003563E9-1E3C-470F-BEDF-8EB036233A03}" type="parTrans" cxnId="{A94E534A-C07E-46C1-A2A1-A7EECE5A930F}">
      <dgm:prSet/>
      <dgm:spPr/>
      <dgm:t>
        <a:bodyPr/>
        <a:lstStyle/>
        <a:p>
          <a:endParaRPr lang="sv-SE"/>
        </a:p>
      </dgm:t>
    </dgm:pt>
    <dgm:pt modelId="{4657146F-5DC8-487C-B98C-57171D8418DE}" type="sibTrans" cxnId="{A94E534A-C07E-46C1-A2A1-A7EECE5A930F}">
      <dgm:prSet/>
      <dgm:spPr/>
      <dgm:t>
        <a:bodyPr/>
        <a:lstStyle/>
        <a:p>
          <a:endParaRPr lang="sv-SE"/>
        </a:p>
      </dgm:t>
    </dgm:pt>
    <dgm:pt modelId="{73CED159-F248-4131-9402-B71DDB5F1330}">
      <dgm:prSet phldrT="[Text]" custT="1"/>
      <dgm:spPr/>
      <dgm:t>
        <a:bodyPr/>
        <a:lstStyle/>
        <a:p>
          <a:r>
            <a:rPr lang="sv-SE" sz="2000" dirty="0">
              <a:latin typeface="Bahnschrift SemiLight SemiConde" panose="020B0502040204020203" pitchFamily="34" charset="0"/>
            </a:rPr>
            <a:t>Medicinska insatser efter döden max 24h</a:t>
          </a:r>
        </a:p>
      </dgm:t>
    </dgm:pt>
    <dgm:pt modelId="{50F3DAE4-1FA3-47F1-917F-2009520E1D09}" type="parTrans" cxnId="{40D0358A-098E-4E14-8865-1AE28D555064}">
      <dgm:prSet/>
      <dgm:spPr/>
      <dgm:t>
        <a:bodyPr/>
        <a:lstStyle/>
        <a:p>
          <a:endParaRPr lang="sv-SE"/>
        </a:p>
      </dgm:t>
    </dgm:pt>
    <dgm:pt modelId="{443A7903-FCFF-4CF8-B0A6-671584BCDFD1}" type="sibTrans" cxnId="{40D0358A-098E-4E14-8865-1AE28D555064}">
      <dgm:prSet/>
      <dgm:spPr/>
      <dgm:t>
        <a:bodyPr/>
        <a:lstStyle/>
        <a:p>
          <a:endParaRPr lang="sv-SE"/>
        </a:p>
      </dgm:t>
    </dgm:pt>
    <dgm:pt modelId="{B6FDF188-8075-4874-93AE-D5FB864CA773}" type="pres">
      <dgm:prSet presAssocID="{BD05DDD4-0784-4DB8-A0C4-1444FA442A0F}" presName="Name0" presStyleCnt="0">
        <dgm:presLayoutVars>
          <dgm:dir/>
          <dgm:animLvl val="lvl"/>
          <dgm:resizeHandles val="exact"/>
        </dgm:presLayoutVars>
      </dgm:prSet>
      <dgm:spPr/>
    </dgm:pt>
    <dgm:pt modelId="{DB7D0E20-2466-4347-8C72-D845BA2EEB34}" type="pres">
      <dgm:prSet presAssocID="{9FA9C66E-C6DD-421D-9B43-57D643D79B7E}" presName="parTxOnly" presStyleLbl="node1" presStyleIdx="0" presStyleCnt="3" custScaleX="110801">
        <dgm:presLayoutVars>
          <dgm:chMax val="0"/>
          <dgm:chPref val="0"/>
          <dgm:bulletEnabled val="1"/>
        </dgm:presLayoutVars>
      </dgm:prSet>
      <dgm:spPr/>
      <dgm:t>
        <a:bodyPr/>
        <a:lstStyle/>
        <a:p>
          <a:endParaRPr lang="sv-SE"/>
        </a:p>
      </dgm:t>
    </dgm:pt>
    <dgm:pt modelId="{2A4B97D8-EEF7-47F2-89A5-341F20DAD685}" type="pres">
      <dgm:prSet presAssocID="{E5CADB28-45A3-4B01-A360-B56ED16841E7}" presName="parTxOnlySpace" presStyleCnt="0"/>
      <dgm:spPr/>
    </dgm:pt>
    <dgm:pt modelId="{4FD3FFF1-FE89-4B7C-A612-7D8D43079908}" type="pres">
      <dgm:prSet presAssocID="{DF2F305C-BF4A-4FD4-84AC-BAE91B65AB73}" presName="parTxOnly" presStyleLbl="node1" presStyleIdx="1" presStyleCnt="3" custScaleX="141280">
        <dgm:presLayoutVars>
          <dgm:chMax val="0"/>
          <dgm:chPref val="0"/>
          <dgm:bulletEnabled val="1"/>
        </dgm:presLayoutVars>
      </dgm:prSet>
      <dgm:spPr/>
      <dgm:t>
        <a:bodyPr/>
        <a:lstStyle/>
        <a:p>
          <a:endParaRPr lang="sv-SE"/>
        </a:p>
      </dgm:t>
    </dgm:pt>
    <dgm:pt modelId="{9982FC2A-AE69-42DF-A581-869573D72422}" type="pres">
      <dgm:prSet presAssocID="{4657146F-5DC8-487C-B98C-57171D8418DE}" presName="parTxOnlySpace" presStyleCnt="0"/>
      <dgm:spPr/>
    </dgm:pt>
    <dgm:pt modelId="{C8C96904-C651-4EBF-89F2-9517FA66C6B8}" type="pres">
      <dgm:prSet presAssocID="{73CED159-F248-4131-9402-B71DDB5F1330}" presName="parTxOnly" presStyleLbl="node1" presStyleIdx="2" presStyleCnt="3" custScaleX="92227">
        <dgm:presLayoutVars>
          <dgm:chMax val="0"/>
          <dgm:chPref val="0"/>
          <dgm:bulletEnabled val="1"/>
        </dgm:presLayoutVars>
      </dgm:prSet>
      <dgm:spPr/>
      <dgm:t>
        <a:bodyPr/>
        <a:lstStyle/>
        <a:p>
          <a:endParaRPr lang="sv-SE"/>
        </a:p>
      </dgm:t>
    </dgm:pt>
  </dgm:ptLst>
  <dgm:cxnLst>
    <dgm:cxn modelId="{A94E534A-C07E-46C1-A2A1-A7EECE5A930F}" srcId="{BD05DDD4-0784-4DB8-A0C4-1444FA442A0F}" destId="{DF2F305C-BF4A-4FD4-84AC-BAE91B65AB73}" srcOrd="1" destOrd="0" parTransId="{003563E9-1E3C-470F-BEDF-8EB036233A03}" sibTransId="{4657146F-5DC8-487C-B98C-57171D8418DE}"/>
    <dgm:cxn modelId="{EED2C4DE-EFD6-4D96-A66A-EEB902A58F21}" type="presOf" srcId="{BD05DDD4-0784-4DB8-A0C4-1444FA442A0F}" destId="{B6FDF188-8075-4874-93AE-D5FB864CA773}" srcOrd="0" destOrd="0" presId="urn:microsoft.com/office/officeart/2005/8/layout/chevron1"/>
    <dgm:cxn modelId="{40D0358A-098E-4E14-8865-1AE28D555064}" srcId="{BD05DDD4-0784-4DB8-A0C4-1444FA442A0F}" destId="{73CED159-F248-4131-9402-B71DDB5F1330}" srcOrd="2" destOrd="0" parTransId="{50F3DAE4-1FA3-47F1-917F-2009520E1D09}" sibTransId="{443A7903-FCFF-4CF8-B0A6-671584BCDFD1}"/>
    <dgm:cxn modelId="{62F65007-58C3-480F-B181-4698821FC5B6}" srcId="{BD05DDD4-0784-4DB8-A0C4-1444FA442A0F}" destId="{9FA9C66E-C6DD-421D-9B43-57D643D79B7E}" srcOrd="0" destOrd="0" parTransId="{56EC5CE4-27B2-4AB9-B79C-6BA6ED98D483}" sibTransId="{E5CADB28-45A3-4B01-A360-B56ED16841E7}"/>
    <dgm:cxn modelId="{C2A4CEF8-5155-4B78-B250-8F846616ED7A}" type="presOf" srcId="{9FA9C66E-C6DD-421D-9B43-57D643D79B7E}" destId="{DB7D0E20-2466-4347-8C72-D845BA2EEB34}" srcOrd="0" destOrd="0" presId="urn:microsoft.com/office/officeart/2005/8/layout/chevron1"/>
    <dgm:cxn modelId="{4666F0A7-6A6D-423B-B8A5-FE586DB5FD63}" type="presOf" srcId="{73CED159-F248-4131-9402-B71DDB5F1330}" destId="{C8C96904-C651-4EBF-89F2-9517FA66C6B8}" srcOrd="0" destOrd="0" presId="urn:microsoft.com/office/officeart/2005/8/layout/chevron1"/>
    <dgm:cxn modelId="{50ABB02C-D192-46C7-A998-144C8835CD2C}" type="presOf" srcId="{DF2F305C-BF4A-4FD4-84AC-BAE91B65AB73}" destId="{4FD3FFF1-FE89-4B7C-A612-7D8D43079908}" srcOrd="0" destOrd="0" presId="urn:microsoft.com/office/officeart/2005/8/layout/chevron1"/>
    <dgm:cxn modelId="{DE62AB4E-D1E8-4638-B052-1BF6FCD9B45A}" type="presParOf" srcId="{B6FDF188-8075-4874-93AE-D5FB864CA773}" destId="{DB7D0E20-2466-4347-8C72-D845BA2EEB34}" srcOrd="0" destOrd="0" presId="urn:microsoft.com/office/officeart/2005/8/layout/chevron1"/>
    <dgm:cxn modelId="{F4131DD2-AB9B-4EB3-9D55-DDDBEA24748C}" type="presParOf" srcId="{B6FDF188-8075-4874-93AE-D5FB864CA773}" destId="{2A4B97D8-EEF7-47F2-89A5-341F20DAD685}" srcOrd="1" destOrd="0" presId="urn:microsoft.com/office/officeart/2005/8/layout/chevron1"/>
    <dgm:cxn modelId="{F297654B-634B-44B1-8697-40B9926B4E12}" type="presParOf" srcId="{B6FDF188-8075-4874-93AE-D5FB864CA773}" destId="{4FD3FFF1-FE89-4B7C-A612-7D8D43079908}" srcOrd="2" destOrd="0" presId="urn:microsoft.com/office/officeart/2005/8/layout/chevron1"/>
    <dgm:cxn modelId="{A008F960-250F-4DD7-A894-356F89952C7D}" type="presParOf" srcId="{B6FDF188-8075-4874-93AE-D5FB864CA773}" destId="{9982FC2A-AE69-42DF-A581-869573D72422}" srcOrd="3" destOrd="0" presId="urn:microsoft.com/office/officeart/2005/8/layout/chevron1"/>
    <dgm:cxn modelId="{A8483205-8BE6-4A1D-9C9C-68AA90421FF5}" type="presParOf" srcId="{B6FDF188-8075-4874-93AE-D5FB864CA773}" destId="{C8C96904-C651-4EBF-89F2-9517FA66C6B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DFE28D-A5CC-483F-B4D7-45ED739D4116}" type="doc">
      <dgm:prSet loTypeId="urn:microsoft.com/office/officeart/2005/8/layout/vList3" loCatId="list" qsTypeId="urn:microsoft.com/office/officeart/2005/8/quickstyle/simple1" qsCatId="simple" csTypeId="urn:microsoft.com/office/officeart/2005/8/colors/accent2_4" csCatId="accent2" phldr="1"/>
      <dgm:spPr/>
    </dgm:pt>
    <dgm:pt modelId="{46AA1F4D-98CF-4E25-8947-147290662D51}">
      <dgm:prSet phldrT="[Text]"/>
      <dgm:spPr>
        <a:solidFill>
          <a:srgbClr val="345174"/>
        </a:solidFill>
      </dgm:spPr>
      <dgm:t>
        <a:bodyPr/>
        <a:lstStyle/>
        <a:p>
          <a:r>
            <a:rPr lang="sv-SE" dirty="0">
              <a:latin typeface="Bahnschrift SemiLight SemiConde" panose="020B0502040204020203" pitchFamily="34" charset="0"/>
            </a:rPr>
            <a:t>Anamnes</a:t>
          </a:r>
        </a:p>
      </dgm:t>
    </dgm:pt>
    <dgm:pt modelId="{67F3343D-03D5-46FE-86BA-4CAC3FD74477}" type="parTrans" cxnId="{29C0E47F-CFD8-4020-AFC0-C9942A4AC00D}">
      <dgm:prSet/>
      <dgm:spPr/>
      <dgm:t>
        <a:bodyPr/>
        <a:lstStyle/>
        <a:p>
          <a:endParaRPr lang="sv-SE"/>
        </a:p>
      </dgm:t>
    </dgm:pt>
    <dgm:pt modelId="{B6CFB011-EF02-4B5E-A87B-CC1266FF4687}" type="sibTrans" cxnId="{29C0E47F-CFD8-4020-AFC0-C9942A4AC00D}">
      <dgm:prSet/>
      <dgm:spPr/>
      <dgm:t>
        <a:bodyPr/>
        <a:lstStyle/>
        <a:p>
          <a:endParaRPr lang="sv-SE"/>
        </a:p>
      </dgm:t>
    </dgm:pt>
    <dgm:pt modelId="{51BEF402-0343-4625-A5B7-869232CCE62F}">
      <dgm:prSet phldrT="[Text]"/>
      <dgm:spPr>
        <a:solidFill>
          <a:srgbClr val="4C77AA"/>
        </a:solidFill>
      </dgm:spPr>
      <dgm:t>
        <a:bodyPr/>
        <a:lstStyle/>
        <a:p>
          <a:r>
            <a:rPr lang="sv-SE" dirty="0">
              <a:latin typeface="Bahnschrift SemiLight SemiConde" panose="020B0502040204020203" pitchFamily="34" charset="0"/>
            </a:rPr>
            <a:t>Riktade undersökningar</a:t>
          </a:r>
        </a:p>
      </dgm:t>
    </dgm:pt>
    <dgm:pt modelId="{76DBB991-55F7-4AD4-843B-BF7070FB2658}" type="parTrans" cxnId="{106C2B38-F2A4-4C36-9346-5F87AAC8CC42}">
      <dgm:prSet/>
      <dgm:spPr/>
      <dgm:t>
        <a:bodyPr/>
        <a:lstStyle/>
        <a:p>
          <a:endParaRPr lang="sv-SE"/>
        </a:p>
      </dgm:t>
    </dgm:pt>
    <dgm:pt modelId="{57BDFCC1-4C2B-49FE-BD7F-3FEA67CB1C48}" type="sibTrans" cxnId="{106C2B38-F2A4-4C36-9346-5F87AAC8CC42}">
      <dgm:prSet/>
      <dgm:spPr/>
      <dgm:t>
        <a:bodyPr/>
        <a:lstStyle/>
        <a:p>
          <a:endParaRPr lang="sv-SE"/>
        </a:p>
      </dgm:t>
    </dgm:pt>
    <dgm:pt modelId="{CDAFFB13-F978-44F0-A0AA-925071946A82}">
      <dgm:prSet/>
      <dgm:spPr>
        <a:solidFill>
          <a:srgbClr val="3F628D"/>
        </a:solidFill>
      </dgm:spPr>
      <dgm:t>
        <a:bodyPr/>
        <a:lstStyle/>
        <a:p>
          <a:r>
            <a:rPr lang="sv-SE" dirty="0">
              <a:latin typeface="Bahnschrift SemiLight SemiConde" panose="020B0502040204020203" pitchFamily="34" charset="0"/>
            </a:rPr>
            <a:t>Provtagning</a:t>
          </a:r>
        </a:p>
      </dgm:t>
    </dgm:pt>
    <dgm:pt modelId="{F0C1334F-646A-4DB3-B692-33CCA1FE72F2}" type="parTrans" cxnId="{417C5C9F-BC1E-4A34-9742-E37BE4C3E67A}">
      <dgm:prSet/>
      <dgm:spPr/>
      <dgm:t>
        <a:bodyPr/>
        <a:lstStyle/>
        <a:p>
          <a:endParaRPr lang="sv-SE"/>
        </a:p>
      </dgm:t>
    </dgm:pt>
    <dgm:pt modelId="{B0D76991-B9E1-4DB1-846B-BD3E946E3316}" type="sibTrans" cxnId="{417C5C9F-BC1E-4A34-9742-E37BE4C3E67A}">
      <dgm:prSet/>
      <dgm:spPr/>
      <dgm:t>
        <a:bodyPr/>
        <a:lstStyle/>
        <a:p>
          <a:endParaRPr lang="sv-SE"/>
        </a:p>
      </dgm:t>
    </dgm:pt>
    <dgm:pt modelId="{870E2BBD-F7E5-4291-A1A3-06E6CAD4CFD2}">
      <dgm:prSet/>
      <dgm:spPr>
        <a:solidFill>
          <a:srgbClr val="5B84B5"/>
        </a:solidFill>
      </dgm:spPr>
      <dgm:t>
        <a:bodyPr/>
        <a:lstStyle/>
        <a:p>
          <a:r>
            <a:rPr lang="sv-SE" dirty="0">
              <a:latin typeface="Bahnschrift SemiLight SemiConde" panose="020B0502040204020203" pitchFamily="34" charset="0"/>
            </a:rPr>
            <a:t>Närståendeintervju &amp; Journalgranskning</a:t>
          </a:r>
        </a:p>
      </dgm:t>
    </dgm:pt>
    <dgm:pt modelId="{AB5D132A-8580-4F27-B9D6-25895F0C0B95}" type="parTrans" cxnId="{B48D72F2-FA24-44BD-A89B-69F09A97D27C}">
      <dgm:prSet/>
      <dgm:spPr/>
      <dgm:t>
        <a:bodyPr/>
        <a:lstStyle/>
        <a:p>
          <a:endParaRPr lang="sv-SE"/>
        </a:p>
      </dgm:t>
    </dgm:pt>
    <dgm:pt modelId="{9C097DF3-49CB-440C-B902-33002931EECE}" type="sibTrans" cxnId="{B48D72F2-FA24-44BD-A89B-69F09A97D27C}">
      <dgm:prSet/>
      <dgm:spPr/>
      <dgm:t>
        <a:bodyPr/>
        <a:lstStyle/>
        <a:p>
          <a:endParaRPr lang="sv-SE"/>
        </a:p>
      </dgm:t>
    </dgm:pt>
    <dgm:pt modelId="{F06A0F1C-EC41-4D5F-907E-1C894EE67F5A}" type="pres">
      <dgm:prSet presAssocID="{00DFE28D-A5CC-483F-B4D7-45ED739D4116}" presName="linearFlow" presStyleCnt="0">
        <dgm:presLayoutVars>
          <dgm:dir/>
          <dgm:resizeHandles val="exact"/>
        </dgm:presLayoutVars>
      </dgm:prSet>
      <dgm:spPr/>
    </dgm:pt>
    <dgm:pt modelId="{85EBE38C-CF6D-4A7D-B48E-54F1314E711C}" type="pres">
      <dgm:prSet presAssocID="{46AA1F4D-98CF-4E25-8947-147290662D51}" presName="composite" presStyleCnt="0"/>
      <dgm:spPr/>
    </dgm:pt>
    <dgm:pt modelId="{D710DBC3-88C1-45E1-9708-79829B5A4CD7}" type="pres">
      <dgm:prSet presAssocID="{46AA1F4D-98CF-4E25-8947-147290662D51}" presName="imgShp" presStyleLbl="fgImgPlace1" presStyleIdx="0" presStyleCnt="4"/>
      <dgm:spPr>
        <a:blipFill rotWithShape="1">
          <a:blip xmlns:r="http://schemas.openxmlformats.org/officeDocument/2006/relationships" r:embed="rId1">
            <a:duotone>
              <a:schemeClr val="bg2">
                <a:shade val="45000"/>
                <a:satMod val="135000"/>
              </a:schemeClr>
              <a:prstClr val="white"/>
            </a:duotone>
          </a:blip>
          <a:stretch>
            <a:fillRect/>
          </a:stretch>
        </a:blipFill>
      </dgm:spPr>
    </dgm:pt>
    <dgm:pt modelId="{E1D1AA61-9CD5-46FF-BAFD-52F04ADF3F7D}" type="pres">
      <dgm:prSet presAssocID="{46AA1F4D-98CF-4E25-8947-147290662D51}" presName="txShp" presStyleLbl="node1" presStyleIdx="0" presStyleCnt="4">
        <dgm:presLayoutVars>
          <dgm:bulletEnabled val="1"/>
        </dgm:presLayoutVars>
      </dgm:prSet>
      <dgm:spPr/>
      <dgm:t>
        <a:bodyPr/>
        <a:lstStyle/>
        <a:p>
          <a:endParaRPr lang="sv-SE"/>
        </a:p>
      </dgm:t>
    </dgm:pt>
    <dgm:pt modelId="{3F66A3A2-0F3E-45B0-A3AE-BF36E01BCE68}" type="pres">
      <dgm:prSet presAssocID="{B6CFB011-EF02-4B5E-A87B-CC1266FF4687}" presName="spacing" presStyleCnt="0"/>
      <dgm:spPr/>
    </dgm:pt>
    <dgm:pt modelId="{FE6FA25D-63C2-473B-B9F9-03D4CA6DF1C9}" type="pres">
      <dgm:prSet presAssocID="{CDAFFB13-F978-44F0-A0AA-925071946A82}" presName="composite" presStyleCnt="0"/>
      <dgm:spPr/>
    </dgm:pt>
    <dgm:pt modelId="{ECB6F7D4-3B80-4BEB-B7FF-07C5ADA209F0}" type="pres">
      <dgm:prSet presAssocID="{CDAFFB13-F978-44F0-A0AA-925071946A82}" presName="imgShp" presStyleLbl="fgImgPlace1" presStyleIdx="1" presStyleCnt="4"/>
      <dgm:spPr>
        <a:blipFill rotWithShape="1">
          <a:blip xmlns:r="http://schemas.openxmlformats.org/officeDocument/2006/relationships" r:embed="rId2">
            <a:duotone>
              <a:schemeClr val="bg2">
                <a:shade val="45000"/>
                <a:satMod val="135000"/>
              </a:schemeClr>
              <a:prstClr val="white"/>
            </a:duotone>
          </a:blip>
          <a:stretch>
            <a:fillRect/>
          </a:stretch>
        </a:blipFill>
      </dgm:spPr>
    </dgm:pt>
    <dgm:pt modelId="{03D8BBFA-E162-4084-9B5B-1CB3DAF3CD83}" type="pres">
      <dgm:prSet presAssocID="{CDAFFB13-F978-44F0-A0AA-925071946A82}" presName="txShp" presStyleLbl="node1" presStyleIdx="1" presStyleCnt="4">
        <dgm:presLayoutVars>
          <dgm:bulletEnabled val="1"/>
        </dgm:presLayoutVars>
      </dgm:prSet>
      <dgm:spPr/>
      <dgm:t>
        <a:bodyPr/>
        <a:lstStyle/>
        <a:p>
          <a:endParaRPr lang="sv-SE"/>
        </a:p>
      </dgm:t>
    </dgm:pt>
    <dgm:pt modelId="{858553F7-6637-4E33-92A1-9F82EC2E0D0E}" type="pres">
      <dgm:prSet presAssocID="{B0D76991-B9E1-4DB1-846B-BD3E946E3316}" presName="spacing" presStyleCnt="0"/>
      <dgm:spPr/>
    </dgm:pt>
    <dgm:pt modelId="{B8018AFD-18DC-4D04-B378-2B06F8D19E5A}" type="pres">
      <dgm:prSet presAssocID="{51BEF402-0343-4625-A5B7-869232CCE62F}" presName="composite" presStyleCnt="0"/>
      <dgm:spPr/>
    </dgm:pt>
    <dgm:pt modelId="{20AE82F2-73F0-4424-8187-787B9A732EDE}" type="pres">
      <dgm:prSet presAssocID="{51BEF402-0343-4625-A5B7-869232CCE62F}" presName="imgShp" presStyleLbl="fgImgPlace1" presStyleIdx="2" presStyleCnt="4" custLinFactNeighborX="1197" custLinFactNeighborY="3592"/>
      <dgm:spPr>
        <a:blipFill>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t="-5000" b="-5000"/>
          </a:stretch>
        </a:blipFill>
      </dgm:spPr>
    </dgm:pt>
    <dgm:pt modelId="{7F273670-7195-440B-86D4-DF809FFB9A8D}" type="pres">
      <dgm:prSet presAssocID="{51BEF402-0343-4625-A5B7-869232CCE62F}" presName="txShp" presStyleLbl="node1" presStyleIdx="2" presStyleCnt="4">
        <dgm:presLayoutVars>
          <dgm:bulletEnabled val="1"/>
        </dgm:presLayoutVars>
      </dgm:prSet>
      <dgm:spPr/>
      <dgm:t>
        <a:bodyPr/>
        <a:lstStyle/>
        <a:p>
          <a:endParaRPr lang="sv-SE"/>
        </a:p>
      </dgm:t>
    </dgm:pt>
    <dgm:pt modelId="{77C31EC7-7107-4187-B3CD-B10CAC405AA7}" type="pres">
      <dgm:prSet presAssocID="{57BDFCC1-4C2B-49FE-BD7F-3FEA67CB1C48}" presName="spacing" presStyleCnt="0"/>
      <dgm:spPr/>
    </dgm:pt>
    <dgm:pt modelId="{8B91FAE0-EC79-4FB2-B9DB-A4FFADDD27F1}" type="pres">
      <dgm:prSet presAssocID="{870E2BBD-F7E5-4291-A1A3-06E6CAD4CFD2}" presName="composite" presStyleCnt="0"/>
      <dgm:spPr/>
    </dgm:pt>
    <dgm:pt modelId="{1DA1DC1D-F4E8-43BF-B846-596F94247FA4}" type="pres">
      <dgm:prSet presAssocID="{870E2BBD-F7E5-4291-A1A3-06E6CAD4CFD2}" presName="imgShp" presStyleLbl="fgImgPlace1" presStyleIdx="3" presStyleCnt="4"/>
      <dgm:spPr>
        <a:blipFill rotWithShape="1">
          <a:blip xmlns:r="http://schemas.openxmlformats.org/officeDocument/2006/relationships" r:embed="rId4">
            <a:duotone>
              <a:prstClr val="black"/>
              <a:schemeClr val="accent4">
                <a:tint val="45000"/>
                <a:satMod val="400000"/>
              </a:schemeClr>
            </a:duotone>
          </a:blip>
          <a:stretch>
            <a:fillRect/>
          </a:stretch>
        </a:blipFill>
      </dgm:spPr>
    </dgm:pt>
    <dgm:pt modelId="{AA526B4B-A658-4DC7-819D-3C6FBFEBAF6A}" type="pres">
      <dgm:prSet presAssocID="{870E2BBD-F7E5-4291-A1A3-06E6CAD4CFD2}" presName="txShp" presStyleLbl="node1" presStyleIdx="3" presStyleCnt="4">
        <dgm:presLayoutVars>
          <dgm:bulletEnabled val="1"/>
        </dgm:presLayoutVars>
      </dgm:prSet>
      <dgm:spPr/>
      <dgm:t>
        <a:bodyPr/>
        <a:lstStyle/>
        <a:p>
          <a:endParaRPr lang="sv-SE"/>
        </a:p>
      </dgm:t>
    </dgm:pt>
  </dgm:ptLst>
  <dgm:cxnLst>
    <dgm:cxn modelId="{417C5C9F-BC1E-4A34-9742-E37BE4C3E67A}" srcId="{00DFE28D-A5CC-483F-B4D7-45ED739D4116}" destId="{CDAFFB13-F978-44F0-A0AA-925071946A82}" srcOrd="1" destOrd="0" parTransId="{F0C1334F-646A-4DB3-B692-33CCA1FE72F2}" sibTransId="{B0D76991-B9E1-4DB1-846B-BD3E946E3316}"/>
    <dgm:cxn modelId="{B48D72F2-FA24-44BD-A89B-69F09A97D27C}" srcId="{00DFE28D-A5CC-483F-B4D7-45ED739D4116}" destId="{870E2BBD-F7E5-4291-A1A3-06E6CAD4CFD2}" srcOrd="3" destOrd="0" parTransId="{AB5D132A-8580-4F27-B9D6-25895F0C0B95}" sibTransId="{9C097DF3-49CB-440C-B902-33002931EECE}"/>
    <dgm:cxn modelId="{2279D6C1-5B08-4558-AAAA-7F46EAD8138F}" type="presOf" srcId="{870E2BBD-F7E5-4291-A1A3-06E6CAD4CFD2}" destId="{AA526B4B-A658-4DC7-819D-3C6FBFEBAF6A}" srcOrd="0" destOrd="0" presId="urn:microsoft.com/office/officeart/2005/8/layout/vList3"/>
    <dgm:cxn modelId="{FECCF703-646D-4B84-A32D-4B6D5362C0AD}" type="presOf" srcId="{51BEF402-0343-4625-A5B7-869232CCE62F}" destId="{7F273670-7195-440B-86D4-DF809FFB9A8D}" srcOrd="0" destOrd="0" presId="urn:microsoft.com/office/officeart/2005/8/layout/vList3"/>
    <dgm:cxn modelId="{106C2B38-F2A4-4C36-9346-5F87AAC8CC42}" srcId="{00DFE28D-A5CC-483F-B4D7-45ED739D4116}" destId="{51BEF402-0343-4625-A5B7-869232CCE62F}" srcOrd="2" destOrd="0" parTransId="{76DBB991-55F7-4AD4-843B-BF7070FB2658}" sibTransId="{57BDFCC1-4C2B-49FE-BD7F-3FEA67CB1C48}"/>
    <dgm:cxn modelId="{29C0E47F-CFD8-4020-AFC0-C9942A4AC00D}" srcId="{00DFE28D-A5CC-483F-B4D7-45ED739D4116}" destId="{46AA1F4D-98CF-4E25-8947-147290662D51}" srcOrd="0" destOrd="0" parTransId="{67F3343D-03D5-46FE-86BA-4CAC3FD74477}" sibTransId="{B6CFB011-EF02-4B5E-A87B-CC1266FF4687}"/>
    <dgm:cxn modelId="{7A4403A3-EB15-4A03-B4BD-84DFF2FD439B}" type="presOf" srcId="{CDAFFB13-F978-44F0-A0AA-925071946A82}" destId="{03D8BBFA-E162-4084-9B5B-1CB3DAF3CD83}" srcOrd="0" destOrd="0" presId="urn:microsoft.com/office/officeart/2005/8/layout/vList3"/>
    <dgm:cxn modelId="{90551AE2-2CF9-4516-A115-CD79344F3696}" type="presOf" srcId="{46AA1F4D-98CF-4E25-8947-147290662D51}" destId="{E1D1AA61-9CD5-46FF-BAFD-52F04ADF3F7D}" srcOrd="0" destOrd="0" presId="urn:microsoft.com/office/officeart/2005/8/layout/vList3"/>
    <dgm:cxn modelId="{1BBA3E2F-C3B8-42EA-A7A9-13694E23C383}" type="presOf" srcId="{00DFE28D-A5CC-483F-B4D7-45ED739D4116}" destId="{F06A0F1C-EC41-4D5F-907E-1C894EE67F5A}" srcOrd="0" destOrd="0" presId="urn:microsoft.com/office/officeart/2005/8/layout/vList3"/>
    <dgm:cxn modelId="{19203779-26DA-4DBF-AAC8-395EE0D5C416}" type="presParOf" srcId="{F06A0F1C-EC41-4D5F-907E-1C894EE67F5A}" destId="{85EBE38C-CF6D-4A7D-B48E-54F1314E711C}" srcOrd="0" destOrd="0" presId="urn:microsoft.com/office/officeart/2005/8/layout/vList3"/>
    <dgm:cxn modelId="{8D0C3F41-924F-4CE2-B440-EA49551CB131}" type="presParOf" srcId="{85EBE38C-CF6D-4A7D-B48E-54F1314E711C}" destId="{D710DBC3-88C1-45E1-9708-79829B5A4CD7}" srcOrd="0" destOrd="0" presId="urn:microsoft.com/office/officeart/2005/8/layout/vList3"/>
    <dgm:cxn modelId="{C78530C7-5011-433B-9247-2B19BA4B88E4}" type="presParOf" srcId="{85EBE38C-CF6D-4A7D-B48E-54F1314E711C}" destId="{E1D1AA61-9CD5-46FF-BAFD-52F04ADF3F7D}" srcOrd="1" destOrd="0" presId="urn:microsoft.com/office/officeart/2005/8/layout/vList3"/>
    <dgm:cxn modelId="{476CA25E-E6DE-4FBA-9773-0B038680346C}" type="presParOf" srcId="{F06A0F1C-EC41-4D5F-907E-1C894EE67F5A}" destId="{3F66A3A2-0F3E-45B0-A3AE-BF36E01BCE68}" srcOrd="1" destOrd="0" presId="urn:microsoft.com/office/officeart/2005/8/layout/vList3"/>
    <dgm:cxn modelId="{19B24A6D-E31B-4A3B-B912-7B0D00E2FBDC}" type="presParOf" srcId="{F06A0F1C-EC41-4D5F-907E-1C894EE67F5A}" destId="{FE6FA25D-63C2-473B-B9F9-03D4CA6DF1C9}" srcOrd="2" destOrd="0" presId="urn:microsoft.com/office/officeart/2005/8/layout/vList3"/>
    <dgm:cxn modelId="{24F11129-C4FF-4850-ABB0-D022F9348207}" type="presParOf" srcId="{FE6FA25D-63C2-473B-B9F9-03D4CA6DF1C9}" destId="{ECB6F7D4-3B80-4BEB-B7FF-07C5ADA209F0}" srcOrd="0" destOrd="0" presId="urn:microsoft.com/office/officeart/2005/8/layout/vList3"/>
    <dgm:cxn modelId="{39A8B42F-6ED0-4331-8849-11492A0A0F8C}" type="presParOf" srcId="{FE6FA25D-63C2-473B-B9F9-03D4CA6DF1C9}" destId="{03D8BBFA-E162-4084-9B5B-1CB3DAF3CD83}" srcOrd="1" destOrd="0" presId="urn:microsoft.com/office/officeart/2005/8/layout/vList3"/>
    <dgm:cxn modelId="{87153D20-08BB-4831-A10A-D96A8399B9A8}" type="presParOf" srcId="{F06A0F1C-EC41-4D5F-907E-1C894EE67F5A}" destId="{858553F7-6637-4E33-92A1-9F82EC2E0D0E}" srcOrd="3" destOrd="0" presId="urn:microsoft.com/office/officeart/2005/8/layout/vList3"/>
    <dgm:cxn modelId="{0D561163-2ECD-48FC-AC99-1E6E7B65A33E}" type="presParOf" srcId="{F06A0F1C-EC41-4D5F-907E-1C894EE67F5A}" destId="{B8018AFD-18DC-4D04-B378-2B06F8D19E5A}" srcOrd="4" destOrd="0" presId="urn:microsoft.com/office/officeart/2005/8/layout/vList3"/>
    <dgm:cxn modelId="{2CF92F17-E5E4-4373-AF51-CDC0B2294339}" type="presParOf" srcId="{B8018AFD-18DC-4D04-B378-2B06F8D19E5A}" destId="{20AE82F2-73F0-4424-8187-787B9A732EDE}" srcOrd="0" destOrd="0" presId="urn:microsoft.com/office/officeart/2005/8/layout/vList3"/>
    <dgm:cxn modelId="{0A3BC544-6091-451A-9B24-C113C0B5830A}" type="presParOf" srcId="{B8018AFD-18DC-4D04-B378-2B06F8D19E5A}" destId="{7F273670-7195-440B-86D4-DF809FFB9A8D}" srcOrd="1" destOrd="0" presId="urn:microsoft.com/office/officeart/2005/8/layout/vList3"/>
    <dgm:cxn modelId="{0487F954-D99F-4B00-9187-8C11E3E90870}" type="presParOf" srcId="{F06A0F1C-EC41-4D5F-907E-1C894EE67F5A}" destId="{77C31EC7-7107-4187-B3CD-B10CAC405AA7}" srcOrd="5" destOrd="0" presId="urn:microsoft.com/office/officeart/2005/8/layout/vList3"/>
    <dgm:cxn modelId="{D43B3B76-CFA8-4C30-8F04-1B1CE9CB8451}" type="presParOf" srcId="{F06A0F1C-EC41-4D5F-907E-1C894EE67F5A}" destId="{8B91FAE0-EC79-4FB2-B9DB-A4FFADDD27F1}" srcOrd="6" destOrd="0" presId="urn:microsoft.com/office/officeart/2005/8/layout/vList3"/>
    <dgm:cxn modelId="{F0BFD287-DBFC-4110-8C4A-95CC0FB32DC4}" type="presParOf" srcId="{8B91FAE0-EC79-4FB2-B9DB-A4FFADDD27F1}" destId="{1DA1DC1D-F4E8-43BF-B846-596F94247FA4}" srcOrd="0" destOrd="0" presId="urn:microsoft.com/office/officeart/2005/8/layout/vList3"/>
    <dgm:cxn modelId="{60ED47B7-434A-4179-98CF-A2581CAD098A}" type="presParOf" srcId="{8B91FAE0-EC79-4FB2-B9DB-A4FFADDD27F1}" destId="{AA526B4B-A658-4DC7-819D-3C6FBFEBAF6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063823-D249-4533-8346-F4448B826A8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sv-SE"/>
        </a:p>
      </dgm:t>
    </dgm:pt>
    <dgm:pt modelId="{588AAAA8-1BFB-49B3-B840-D3BB7CD2BAA7}">
      <dgm:prSet phldrT="[Text]"/>
      <dgm:spPr>
        <a:solidFill>
          <a:schemeClr val="accent2">
            <a:lumMod val="75000"/>
          </a:schemeClr>
        </a:solidFill>
      </dgm:spPr>
      <dgm:t>
        <a:bodyPr/>
        <a:lstStyle/>
        <a:p>
          <a:r>
            <a:rPr lang="sv-SE" dirty="0">
              <a:latin typeface="Bahnschrift SemiLight SemiConde" panose="020B0502040204020203" pitchFamily="34" charset="0"/>
            </a:rPr>
            <a:t>Ingen palpabel puls</a:t>
          </a:r>
        </a:p>
      </dgm:t>
    </dgm:pt>
    <dgm:pt modelId="{FDBA1B6B-FC70-4C05-9E9E-07F4FBCCEF02}" type="parTrans" cxnId="{EDEC8472-1AFC-46EB-A584-BEDB0098D79C}">
      <dgm:prSet/>
      <dgm:spPr/>
      <dgm:t>
        <a:bodyPr/>
        <a:lstStyle/>
        <a:p>
          <a:endParaRPr lang="sv-SE"/>
        </a:p>
      </dgm:t>
    </dgm:pt>
    <dgm:pt modelId="{9706B546-AC4A-4674-8F2C-6F98EFBB7C7B}" type="sibTrans" cxnId="{EDEC8472-1AFC-46EB-A584-BEDB0098D79C}">
      <dgm:prSet/>
      <dgm:spPr/>
      <dgm:t>
        <a:bodyPr/>
        <a:lstStyle/>
        <a:p>
          <a:endParaRPr lang="sv-SE"/>
        </a:p>
      </dgm:t>
    </dgm:pt>
    <dgm:pt modelId="{3B209956-3ED1-4D6D-9E91-A21595C51E04}">
      <dgm:prSet phldrT="[Text]"/>
      <dgm:spPr>
        <a:solidFill>
          <a:srgbClr val="426590"/>
        </a:solidFill>
      </dgm:spPr>
      <dgm:t>
        <a:bodyPr/>
        <a:lstStyle/>
        <a:p>
          <a:r>
            <a:rPr lang="sv-SE" dirty="0">
              <a:latin typeface="Bahnschrift SemiLight SemiConde" panose="020B0502040204020203" pitchFamily="34" charset="0"/>
            </a:rPr>
            <a:t>Inga hörbara hjärtljud vid auskultation</a:t>
          </a:r>
        </a:p>
      </dgm:t>
    </dgm:pt>
    <dgm:pt modelId="{678AB8AC-A229-4909-AFB8-3A2B93E6451C}" type="parTrans" cxnId="{902DA890-A0F7-40B9-BE75-AF4350EF74E9}">
      <dgm:prSet/>
      <dgm:spPr/>
      <dgm:t>
        <a:bodyPr/>
        <a:lstStyle/>
        <a:p>
          <a:endParaRPr lang="sv-SE"/>
        </a:p>
      </dgm:t>
    </dgm:pt>
    <dgm:pt modelId="{23E192B4-BF92-409F-886A-7FEFD8B280AC}" type="sibTrans" cxnId="{902DA890-A0F7-40B9-BE75-AF4350EF74E9}">
      <dgm:prSet/>
      <dgm:spPr/>
      <dgm:t>
        <a:bodyPr/>
        <a:lstStyle/>
        <a:p>
          <a:endParaRPr lang="sv-SE"/>
        </a:p>
      </dgm:t>
    </dgm:pt>
    <dgm:pt modelId="{B89B4EFC-686E-43AE-8473-1D7C361A33B5}">
      <dgm:prSet phldrT="[Text]"/>
      <dgm:spPr>
        <a:solidFill>
          <a:srgbClr val="476B97"/>
        </a:solidFill>
      </dgm:spPr>
      <dgm:t>
        <a:bodyPr/>
        <a:lstStyle/>
        <a:p>
          <a:r>
            <a:rPr lang="sv-SE" dirty="0">
              <a:latin typeface="Bahnschrift SemiLight SemiConde" panose="020B0502040204020203" pitchFamily="34" charset="0"/>
            </a:rPr>
            <a:t>Ingen spontanandning</a:t>
          </a:r>
        </a:p>
      </dgm:t>
    </dgm:pt>
    <dgm:pt modelId="{923A445E-820D-49EE-8A4C-BE44915AB6B6}" type="parTrans" cxnId="{3041F24A-360E-4ED7-8A63-5624F6F273D9}">
      <dgm:prSet/>
      <dgm:spPr/>
      <dgm:t>
        <a:bodyPr/>
        <a:lstStyle/>
        <a:p>
          <a:endParaRPr lang="sv-SE"/>
        </a:p>
      </dgm:t>
    </dgm:pt>
    <dgm:pt modelId="{DB2275D5-AECE-49FE-A8D7-265016BB349B}" type="sibTrans" cxnId="{3041F24A-360E-4ED7-8A63-5624F6F273D9}">
      <dgm:prSet/>
      <dgm:spPr/>
      <dgm:t>
        <a:bodyPr/>
        <a:lstStyle/>
        <a:p>
          <a:endParaRPr lang="sv-SE"/>
        </a:p>
      </dgm:t>
    </dgm:pt>
    <dgm:pt modelId="{CF4BA192-E48B-4FAC-944E-93F580A49A9E}">
      <dgm:prSet phldrT="[Text]"/>
      <dgm:spPr>
        <a:solidFill>
          <a:srgbClr val="4B73A3"/>
        </a:solidFill>
      </dgm:spPr>
      <dgm:t>
        <a:bodyPr/>
        <a:lstStyle/>
        <a:p>
          <a:r>
            <a:rPr lang="sv-SE" dirty="0">
              <a:latin typeface="Bahnschrift SemiLight SemiConde" panose="020B0502040204020203" pitchFamily="34" charset="0"/>
            </a:rPr>
            <a:t>Ljusstela ofta vida pupiller</a:t>
          </a:r>
        </a:p>
      </dgm:t>
    </dgm:pt>
    <dgm:pt modelId="{FB236DC2-8E4A-4530-950E-CACA88C88A1C}" type="parTrans" cxnId="{F3365B23-B112-445F-904D-E22A4DD52830}">
      <dgm:prSet/>
      <dgm:spPr/>
      <dgm:t>
        <a:bodyPr/>
        <a:lstStyle/>
        <a:p>
          <a:endParaRPr lang="sv-SE"/>
        </a:p>
      </dgm:t>
    </dgm:pt>
    <dgm:pt modelId="{37473E21-5B67-4019-B80A-F185D52EFDD8}" type="sibTrans" cxnId="{F3365B23-B112-445F-904D-E22A4DD52830}">
      <dgm:prSet/>
      <dgm:spPr/>
      <dgm:t>
        <a:bodyPr/>
        <a:lstStyle/>
        <a:p>
          <a:endParaRPr lang="sv-SE"/>
        </a:p>
      </dgm:t>
    </dgm:pt>
    <dgm:pt modelId="{B804B7D5-9DE5-422E-9B72-3303D6CF9AFF}">
      <dgm:prSet/>
      <dgm:spPr>
        <a:solidFill>
          <a:srgbClr val="5780B1"/>
        </a:solidFill>
      </dgm:spPr>
      <dgm:t>
        <a:bodyPr/>
        <a:lstStyle/>
        <a:p>
          <a:r>
            <a:rPr lang="sv-SE" dirty="0">
              <a:latin typeface="Bahnschrift SemiLight SemiConde" panose="020B0502040204020203" pitchFamily="34" charset="0"/>
            </a:rPr>
            <a:t>Alla ovanstående kriterier ska uppfyllas</a:t>
          </a:r>
        </a:p>
      </dgm:t>
    </dgm:pt>
    <dgm:pt modelId="{D57B7073-84B9-43E8-9C13-E91FCF15B35A}" type="parTrans" cxnId="{19D81186-B220-4089-B55A-50AC1133FCA6}">
      <dgm:prSet/>
      <dgm:spPr/>
      <dgm:t>
        <a:bodyPr/>
        <a:lstStyle/>
        <a:p>
          <a:endParaRPr lang="sv-SE"/>
        </a:p>
      </dgm:t>
    </dgm:pt>
    <dgm:pt modelId="{E3882195-B46E-4285-A30C-38BBB237A256}" type="sibTrans" cxnId="{19D81186-B220-4089-B55A-50AC1133FCA6}">
      <dgm:prSet/>
      <dgm:spPr/>
      <dgm:t>
        <a:bodyPr/>
        <a:lstStyle/>
        <a:p>
          <a:endParaRPr lang="sv-SE"/>
        </a:p>
      </dgm:t>
    </dgm:pt>
    <dgm:pt modelId="{AADF0759-10C3-47E9-A44E-F2616E215BB4}" type="pres">
      <dgm:prSet presAssocID="{73063823-D249-4533-8346-F4448B826A8A}" presName="linear" presStyleCnt="0">
        <dgm:presLayoutVars>
          <dgm:animLvl val="lvl"/>
          <dgm:resizeHandles val="exact"/>
        </dgm:presLayoutVars>
      </dgm:prSet>
      <dgm:spPr/>
      <dgm:t>
        <a:bodyPr/>
        <a:lstStyle/>
        <a:p>
          <a:endParaRPr lang="sv-SE"/>
        </a:p>
      </dgm:t>
    </dgm:pt>
    <dgm:pt modelId="{DAB21A16-69FD-401E-8DBA-2D07F266A294}" type="pres">
      <dgm:prSet presAssocID="{588AAAA8-1BFB-49B3-B840-D3BB7CD2BAA7}" presName="parentText" presStyleLbl="node1" presStyleIdx="0" presStyleCnt="5">
        <dgm:presLayoutVars>
          <dgm:chMax val="0"/>
          <dgm:bulletEnabled val="1"/>
        </dgm:presLayoutVars>
      </dgm:prSet>
      <dgm:spPr/>
      <dgm:t>
        <a:bodyPr/>
        <a:lstStyle/>
        <a:p>
          <a:endParaRPr lang="sv-SE"/>
        </a:p>
      </dgm:t>
    </dgm:pt>
    <dgm:pt modelId="{961413F0-849C-414A-84DF-C53E5DECD576}" type="pres">
      <dgm:prSet presAssocID="{9706B546-AC4A-4674-8F2C-6F98EFBB7C7B}" presName="spacer" presStyleCnt="0"/>
      <dgm:spPr/>
    </dgm:pt>
    <dgm:pt modelId="{6844179A-A0B6-4446-9732-E7F906648FA3}" type="pres">
      <dgm:prSet presAssocID="{3B209956-3ED1-4D6D-9E91-A21595C51E04}" presName="parentText" presStyleLbl="node1" presStyleIdx="1" presStyleCnt="5">
        <dgm:presLayoutVars>
          <dgm:chMax val="0"/>
          <dgm:bulletEnabled val="1"/>
        </dgm:presLayoutVars>
      </dgm:prSet>
      <dgm:spPr/>
      <dgm:t>
        <a:bodyPr/>
        <a:lstStyle/>
        <a:p>
          <a:endParaRPr lang="sv-SE"/>
        </a:p>
      </dgm:t>
    </dgm:pt>
    <dgm:pt modelId="{1EAA42EA-8C90-4446-BCEF-A21992A80DEA}" type="pres">
      <dgm:prSet presAssocID="{23E192B4-BF92-409F-886A-7FEFD8B280AC}" presName="spacer" presStyleCnt="0"/>
      <dgm:spPr/>
    </dgm:pt>
    <dgm:pt modelId="{CECB8B47-6438-417A-BB8A-B81E0F370327}" type="pres">
      <dgm:prSet presAssocID="{B89B4EFC-686E-43AE-8473-1D7C361A33B5}" presName="parentText" presStyleLbl="node1" presStyleIdx="2" presStyleCnt="5">
        <dgm:presLayoutVars>
          <dgm:chMax val="0"/>
          <dgm:bulletEnabled val="1"/>
        </dgm:presLayoutVars>
      </dgm:prSet>
      <dgm:spPr/>
      <dgm:t>
        <a:bodyPr/>
        <a:lstStyle/>
        <a:p>
          <a:endParaRPr lang="sv-SE"/>
        </a:p>
      </dgm:t>
    </dgm:pt>
    <dgm:pt modelId="{9918F5D9-2068-41F7-B709-98D1F2F1A1BC}" type="pres">
      <dgm:prSet presAssocID="{DB2275D5-AECE-49FE-A8D7-265016BB349B}" presName="spacer" presStyleCnt="0"/>
      <dgm:spPr/>
    </dgm:pt>
    <dgm:pt modelId="{34A92DBD-3A56-4D65-ADB8-468B49858881}" type="pres">
      <dgm:prSet presAssocID="{CF4BA192-E48B-4FAC-944E-93F580A49A9E}" presName="parentText" presStyleLbl="node1" presStyleIdx="3" presStyleCnt="5">
        <dgm:presLayoutVars>
          <dgm:chMax val="0"/>
          <dgm:bulletEnabled val="1"/>
        </dgm:presLayoutVars>
      </dgm:prSet>
      <dgm:spPr/>
      <dgm:t>
        <a:bodyPr/>
        <a:lstStyle/>
        <a:p>
          <a:endParaRPr lang="sv-SE"/>
        </a:p>
      </dgm:t>
    </dgm:pt>
    <dgm:pt modelId="{BFDAD17B-FFDC-4C3A-9406-FB528CF0B4F3}" type="pres">
      <dgm:prSet presAssocID="{37473E21-5B67-4019-B80A-F185D52EFDD8}" presName="spacer" presStyleCnt="0"/>
      <dgm:spPr/>
    </dgm:pt>
    <dgm:pt modelId="{3C85AFE0-37BB-4E48-A0EC-12E64601F716}" type="pres">
      <dgm:prSet presAssocID="{B804B7D5-9DE5-422E-9B72-3303D6CF9AFF}" presName="parentText" presStyleLbl="node1" presStyleIdx="4" presStyleCnt="5">
        <dgm:presLayoutVars>
          <dgm:chMax val="0"/>
          <dgm:bulletEnabled val="1"/>
        </dgm:presLayoutVars>
      </dgm:prSet>
      <dgm:spPr/>
      <dgm:t>
        <a:bodyPr/>
        <a:lstStyle/>
        <a:p>
          <a:endParaRPr lang="sv-SE"/>
        </a:p>
      </dgm:t>
    </dgm:pt>
  </dgm:ptLst>
  <dgm:cxnLst>
    <dgm:cxn modelId="{EDEC8472-1AFC-46EB-A584-BEDB0098D79C}" srcId="{73063823-D249-4533-8346-F4448B826A8A}" destId="{588AAAA8-1BFB-49B3-B840-D3BB7CD2BAA7}" srcOrd="0" destOrd="0" parTransId="{FDBA1B6B-FC70-4C05-9E9E-07F4FBCCEF02}" sibTransId="{9706B546-AC4A-4674-8F2C-6F98EFBB7C7B}"/>
    <dgm:cxn modelId="{902DA890-A0F7-40B9-BE75-AF4350EF74E9}" srcId="{73063823-D249-4533-8346-F4448B826A8A}" destId="{3B209956-3ED1-4D6D-9E91-A21595C51E04}" srcOrd="1" destOrd="0" parTransId="{678AB8AC-A229-4909-AFB8-3A2B93E6451C}" sibTransId="{23E192B4-BF92-409F-886A-7FEFD8B280AC}"/>
    <dgm:cxn modelId="{19D81186-B220-4089-B55A-50AC1133FCA6}" srcId="{73063823-D249-4533-8346-F4448B826A8A}" destId="{B804B7D5-9DE5-422E-9B72-3303D6CF9AFF}" srcOrd="4" destOrd="0" parTransId="{D57B7073-84B9-43E8-9C13-E91FCF15B35A}" sibTransId="{E3882195-B46E-4285-A30C-38BBB237A256}"/>
    <dgm:cxn modelId="{AB9C98C9-9408-4A88-AE15-6B16A274CF03}" type="presOf" srcId="{B89B4EFC-686E-43AE-8473-1D7C361A33B5}" destId="{CECB8B47-6438-417A-BB8A-B81E0F370327}" srcOrd="0" destOrd="0" presId="urn:microsoft.com/office/officeart/2005/8/layout/vList2"/>
    <dgm:cxn modelId="{BC4CA718-DAF5-4D6A-9E99-2C9AFC52565F}" type="presOf" srcId="{CF4BA192-E48B-4FAC-944E-93F580A49A9E}" destId="{34A92DBD-3A56-4D65-ADB8-468B49858881}" srcOrd="0" destOrd="0" presId="urn:microsoft.com/office/officeart/2005/8/layout/vList2"/>
    <dgm:cxn modelId="{17E88702-A81C-43F2-85D6-97336449C7B4}" type="presOf" srcId="{73063823-D249-4533-8346-F4448B826A8A}" destId="{AADF0759-10C3-47E9-A44E-F2616E215BB4}" srcOrd="0" destOrd="0" presId="urn:microsoft.com/office/officeart/2005/8/layout/vList2"/>
    <dgm:cxn modelId="{AC295BD6-AE98-4004-BEE6-C7129337A4FC}" type="presOf" srcId="{B804B7D5-9DE5-422E-9B72-3303D6CF9AFF}" destId="{3C85AFE0-37BB-4E48-A0EC-12E64601F716}" srcOrd="0" destOrd="0" presId="urn:microsoft.com/office/officeart/2005/8/layout/vList2"/>
    <dgm:cxn modelId="{F3365B23-B112-445F-904D-E22A4DD52830}" srcId="{73063823-D249-4533-8346-F4448B826A8A}" destId="{CF4BA192-E48B-4FAC-944E-93F580A49A9E}" srcOrd="3" destOrd="0" parTransId="{FB236DC2-8E4A-4530-950E-CACA88C88A1C}" sibTransId="{37473E21-5B67-4019-B80A-F185D52EFDD8}"/>
    <dgm:cxn modelId="{11605DB5-7D07-47A8-84B5-F908E87126F8}" type="presOf" srcId="{3B209956-3ED1-4D6D-9E91-A21595C51E04}" destId="{6844179A-A0B6-4446-9732-E7F906648FA3}" srcOrd="0" destOrd="0" presId="urn:microsoft.com/office/officeart/2005/8/layout/vList2"/>
    <dgm:cxn modelId="{99B34639-0E24-46ED-A621-31F33B87D0D8}" type="presOf" srcId="{588AAAA8-1BFB-49B3-B840-D3BB7CD2BAA7}" destId="{DAB21A16-69FD-401E-8DBA-2D07F266A294}" srcOrd="0" destOrd="0" presId="urn:microsoft.com/office/officeart/2005/8/layout/vList2"/>
    <dgm:cxn modelId="{3041F24A-360E-4ED7-8A63-5624F6F273D9}" srcId="{73063823-D249-4533-8346-F4448B826A8A}" destId="{B89B4EFC-686E-43AE-8473-1D7C361A33B5}" srcOrd="2" destOrd="0" parTransId="{923A445E-820D-49EE-8A4C-BE44915AB6B6}" sibTransId="{DB2275D5-AECE-49FE-A8D7-265016BB349B}"/>
    <dgm:cxn modelId="{2D86B0BD-9BAD-4515-8BC6-B69D488E6DD7}" type="presParOf" srcId="{AADF0759-10C3-47E9-A44E-F2616E215BB4}" destId="{DAB21A16-69FD-401E-8DBA-2D07F266A294}" srcOrd="0" destOrd="0" presId="urn:microsoft.com/office/officeart/2005/8/layout/vList2"/>
    <dgm:cxn modelId="{8F870547-8667-4FC6-B5E7-60F964443FCD}" type="presParOf" srcId="{AADF0759-10C3-47E9-A44E-F2616E215BB4}" destId="{961413F0-849C-414A-84DF-C53E5DECD576}" srcOrd="1" destOrd="0" presId="urn:microsoft.com/office/officeart/2005/8/layout/vList2"/>
    <dgm:cxn modelId="{2DDF64A0-0426-41B6-8CAD-39037E744166}" type="presParOf" srcId="{AADF0759-10C3-47E9-A44E-F2616E215BB4}" destId="{6844179A-A0B6-4446-9732-E7F906648FA3}" srcOrd="2" destOrd="0" presId="urn:microsoft.com/office/officeart/2005/8/layout/vList2"/>
    <dgm:cxn modelId="{71CD0328-5DFB-4EEA-A95B-903424B42DB5}" type="presParOf" srcId="{AADF0759-10C3-47E9-A44E-F2616E215BB4}" destId="{1EAA42EA-8C90-4446-BCEF-A21992A80DEA}" srcOrd="3" destOrd="0" presId="urn:microsoft.com/office/officeart/2005/8/layout/vList2"/>
    <dgm:cxn modelId="{3BEA6C33-25CA-4E24-A842-1B8427310919}" type="presParOf" srcId="{AADF0759-10C3-47E9-A44E-F2616E215BB4}" destId="{CECB8B47-6438-417A-BB8A-B81E0F370327}" srcOrd="4" destOrd="0" presId="urn:microsoft.com/office/officeart/2005/8/layout/vList2"/>
    <dgm:cxn modelId="{ECD9A14C-8139-49DB-925E-35CA766DEE47}" type="presParOf" srcId="{AADF0759-10C3-47E9-A44E-F2616E215BB4}" destId="{9918F5D9-2068-41F7-B709-98D1F2F1A1BC}" srcOrd="5" destOrd="0" presId="urn:microsoft.com/office/officeart/2005/8/layout/vList2"/>
    <dgm:cxn modelId="{D8460A14-F48E-4F97-ABAF-E97DB1F12B4C}" type="presParOf" srcId="{AADF0759-10C3-47E9-A44E-F2616E215BB4}" destId="{34A92DBD-3A56-4D65-ADB8-468B49858881}" srcOrd="6" destOrd="0" presId="urn:microsoft.com/office/officeart/2005/8/layout/vList2"/>
    <dgm:cxn modelId="{14F032DA-CC88-47AF-8831-9467DF5B91CB}" type="presParOf" srcId="{AADF0759-10C3-47E9-A44E-F2616E215BB4}" destId="{BFDAD17B-FFDC-4C3A-9406-FB528CF0B4F3}" srcOrd="7" destOrd="0" presId="urn:microsoft.com/office/officeart/2005/8/layout/vList2"/>
    <dgm:cxn modelId="{9AB599CB-0E15-4216-8AD2-696DF8FA9FCA}" type="presParOf" srcId="{AADF0759-10C3-47E9-A44E-F2616E215BB4}" destId="{3C85AFE0-37BB-4E48-A0EC-12E64601F71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AB22A5-4441-4783-B801-5330AA275E92}"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sv-SE"/>
        </a:p>
      </dgm:t>
    </dgm:pt>
    <dgm:pt modelId="{376C814A-D2ED-4207-974D-28350D2ECEFD}">
      <dgm:prSet phldrT="[Text]"/>
      <dgm:spPr/>
      <dgm:t>
        <a:bodyPr/>
        <a:lstStyle/>
        <a:p>
          <a:r>
            <a:rPr lang="sv-SE" altLang="sv-SE" dirty="0">
              <a:latin typeface="Bahnschrift SemiLight SemiConde" panose="020B0502040204020203" pitchFamily="34" charset="0"/>
            </a:rPr>
            <a:t>Hjärnan skadas allvarligt </a:t>
          </a:r>
          <a:br>
            <a:rPr lang="sv-SE" altLang="sv-SE" dirty="0">
              <a:latin typeface="Bahnschrift SemiLight SemiConde" panose="020B0502040204020203" pitchFamily="34" charset="0"/>
            </a:rPr>
          </a:br>
          <a:r>
            <a:rPr lang="sv-SE" altLang="sv-SE" dirty="0">
              <a:latin typeface="Bahnschrift SemiLight SemiConde" panose="020B0502040204020203" pitchFamily="34" charset="0"/>
            </a:rPr>
            <a:t>t ex. blödning, skallskada</a:t>
          </a:r>
          <a:endParaRPr lang="sv-SE" dirty="0">
            <a:latin typeface="Bahnschrift SemiLight SemiConde" panose="020B0502040204020203" pitchFamily="34" charset="0"/>
          </a:endParaRPr>
        </a:p>
      </dgm:t>
    </dgm:pt>
    <dgm:pt modelId="{BD7CCDD8-E5A8-45D8-AD01-849AC3008F63}" type="parTrans" cxnId="{9047419C-A394-4A79-8C55-81853B438712}">
      <dgm:prSet/>
      <dgm:spPr/>
      <dgm:t>
        <a:bodyPr/>
        <a:lstStyle/>
        <a:p>
          <a:endParaRPr lang="sv-SE">
            <a:latin typeface="Bahnschrift SemiLight SemiConde" panose="020B0502040204020203" pitchFamily="34" charset="0"/>
          </a:endParaRPr>
        </a:p>
      </dgm:t>
    </dgm:pt>
    <dgm:pt modelId="{A4DD1620-EC66-4E6F-B2AD-178F1029B1AA}" type="sibTrans" cxnId="{9047419C-A394-4A79-8C55-81853B438712}">
      <dgm:prSet/>
      <dgm:spPr/>
      <dgm:t>
        <a:bodyPr/>
        <a:lstStyle/>
        <a:p>
          <a:endParaRPr lang="sv-SE">
            <a:latin typeface="Bahnschrift SemiLight SemiConde" panose="020B0502040204020203" pitchFamily="34" charset="0"/>
          </a:endParaRPr>
        </a:p>
      </dgm:t>
    </dgm:pt>
    <dgm:pt modelId="{2A3D35DA-AD29-4BF7-97F4-F8CC144F0104}">
      <dgm:prSet phldrT="[Text]"/>
      <dgm:spPr/>
      <dgm:t>
        <a:bodyPr/>
        <a:lstStyle/>
        <a:p>
          <a:r>
            <a:rPr lang="sv-SE" altLang="sv-SE" dirty="0">
              <a:latin typeface="Bahnschrift SemiLight SemiConde" panose="020B0502040204020203" pitchFamily="34" charset="0"/>
            </a:rPr>
            <a:t>Trycket i hjärnan stiger och syrebrist till hjärnan uppstår</a:t>
          </a:r>
          <a:endParaRPr lang="sv-SE" dirty="0">
            <a:latin typeface="Bahnschrift SemiLight SemiConde" panose="020B0502040204020203" pitchFamily="34" charset="0"/>
          </a:endParaRPr>
        </a:p>
      </dgm:t>
    </dgm:pt>
    <dgm:pt modelId="{6E6CA364-A7C8-4A38-A230-FBC098C8C868}" type="parTrans" cxnId="{EE84E9A5-E046-4D85-BF86-E8CB086FC747}">
      <dgm:prSet/>
      <dgm:spPr/>
      <dgm:t>
        <a:bodyPr/>
        <a:lstStyle/>
        <a:p>
          <a:endParaRPr lang="sv-SE">
            <a:latin typeface="Bahnschrift SemiLight SemiConde" panose="020B0502040204020203" pitchFamily="34" charset="0"/>
          </a:endParaRPr>
        </a:p>
      </dgm:t>
    </dgm:pt>
    <dgm:pt modelId="{27A41F70-66D8-49A6-9058-44924F1E6E3A}" type="sibTrans" cxnId="{EE84E9A5-E046-4D85-BF86-E8CB086FC747}">
      <dgm:prSet/>
      <dgm:spPr/>
      <dgm:t>
        <a:bodyPr/>
        <a:lstStyle/>
        <a:p>
          <a:endParaRPr lang="sv-SE">
            <a:latin typeface="Bahnschrift SemiLight SemiConde" panose="020B0502040204020203" pitchFamily="34" charset="0"/>
          </a:endParaRPr>
        </a:p>
      </dgm:t>
    </dgm:pt>
    <dgm:pt modelId="{2B83D80F-E502-45CC-94C2-A88CA7E31128}">
      <dgm:prSet phldrT="[Text]"/>
      <dgm:spPr/>
      <dgm:t>
        <a:bodyPr/>
        <a:lstStyle/>
        <a:p>
          <a:r>
            <a:rPr lang="sv-SE" altLang="sv-SE" dirty="0">
              <a:latin typeface="Bahnschrift SemiLight SemiConde" panose="020B0502040204020203" pitchFamily="34" charset="0"/>
            </a:rPr>
            <a:t>Hjärnans funktioner upphör oåterkalleligt</a:t>
          </a:r>
          <a:endParaRPr lang="sv-SE" dirty="0">
            <a:latin typeface="Bahnschrift SemiLight SemiConde" panose="020B0502040204020203" pitchFamily="34" charset="0"/>
          </a:endParaRPr>
        </a:p>
      </dgm:t>
    </dgm:pt>
    <dgm:pt modelId="{D299432C-0E35-447A-B0AA-7D035F71A02B}" type="parTrans" cxnId="{4E4DC71D-14E6-4E40-BB44-42BAE58BB70C}">
      <dgm:prSet/>
      <dgm:spPr/>
      <dgm:t>
        <a:bodyPr/>
        <a:lstStyle/>
        <a:p>
          <a:endParaRPr lang="sv-SE">
            <a:latin typeface="Bahnschrift SemiLight SemiConde" panose="020B0502040204020203" pitchFamily="34" charset="0"/>
          </a:endParaRPr>
        </a:p>
      </dgm:t>
    </dgm:pt>
    <dgm:pt modelId="{DAC68EC8-87BC-4675-8BC1-CDFCEFFD3A84}" type="sibTrans" cxnId="{4E4DC71D-14E6-4E40-BB44-42BAE58BB70C}">
      <dgm:prSet/>
      <dgm:spPr/>
      <dgm:t>
        <a:bodyPr/>
        <a:lstStyle/>
        <a:p>
          <a:endParaRPr lang="sv-SE">
            <a:latin typeface="Bahnschrift SemiLight SemiConde" panose="020B0502040204020203" pitchFamily="34" charset="0"/>
          </a:endParaRPr>
        </a:p>
      </dgm:t>
    </dgm:pt>
    <dgm:pt modelId="{36E1A854-FD10-4F01-8637-CB7423D9BDEF}">
      <dgm:prSet/>
      <dgm:spPr/>
      <dgm:t>
        <a:bodyPr/>
        <a:lstStyle/>
        <a:p>
          <a:r>
            <a:rPr lang="sv-SE" altLang="sv-SE" dirty="0">
              <a:latin typeface="Bahnschrift SemiLight SemiConde" panose="020B0502040204020203" pitchFamily="34" charset="0"/>
            </a:rPr>
            <a:t>Människan är död</a:t>
          </a:r>
        </a:p>
      </dgm:t>
    </dgm:pt>
    <dgm:pt modelId="{2E504F5F-87B9-4C1A-A6F1-D659D58D93E0}" type="parTrans" cxnId="{866F5A35-90E5-48A5-97A3-589D0C6E4D6C}">
      <dgm:prSet/>
      <dgm:spPr/>
      <dgm:t>
        <a:bodyPr/>
        <a:lstStyle/>
        <a:p>
          <a:endParaRPr lang="sv-SE">
            <a:latin typeface="Bahnschrift SemiLight SemiConde" panose="020B0502040204020203" pitchFamily="34" charset="0"/>
          </a:endParaRPr>
        </a:p>
      </dgm:t>
    </dgm:pt>
    <dgm:pt modelId="{5ABF3801-7892-4AB5-8168-B6C14AD26F6C}" type="sibTrans" cxnId="{866F5A35-90E5-48A5-97A3-589D0C6E4D6C}">
      <dgm:prSet/>
      <dgm:spPr/>
      <dgm:t>
        <a:bodyPr/>
        <a:lstStyle/>
        <a:p>
          <a:endParaRPr lang="sv-SE">
            <a:latin typeface="Bahnschrift SemiLight SemiConde" panose="020B0502040204020203" pitchFamily="34" charset="0"/>
          </a:endParaRPr>
        </a:p>
      </dgm:t>
    </dgm:pt>
    <dgm:pt modelId="{D008AA28-0DC8-4F86-9E03-8ADAA8F4DE10}" type="pres">
      <dgm:prSet presAssocID="{B7AB22A5-4441-4783-B801-5330AA275E92}" presName="outerComposite" presStyleCnt="0">
        <dgm:presLayoutVars>
          <dgm:chMax val="5"/>
          <dgm:dir/>
          <dgm:resizeHandles val="exact"/>
        </dgm:presLayoutVars>
      </dgm:prSet>
      <dgm:spPr/>
      <dgm:t>
        <a:bodyPr/>
        <a:lstStyle/>
        <a:p>
          <a:endParaRPr lang="sv-SE"/>
        </a:p>
      </dgm:t>
    </dgm:pt>
    <dgm:pt modelId="{76E20C1D-FC00-4809-8B41-695E314931B0}" type="pres">
      <dgm:prSet presAssocID="{B7AB22A5-4441-4783-B801-5330AA275E92}" presName="dummyMaxCanvas" presStyleCnt="0">
        <dgm:presLayoutVars/>
      </dgm:prSet>
      <dgm:spPr/>
    </dgm:pt>
    <dgm:pt modelId="{5BC1D256-BA3E-4577-A4EA-C08AB9660156}" type="pres">
      <dgm:prSet presAssocID="{B7AB22A5-4441-4783-B801-5330AA275E92}" presName="FourNodes_1" presStyleLbl="node1" presStyleIdx="0" presStyleCnt="4">
        <dgm:presLayoutVars>
          <dgm:bulletEnabled val="1"/>
        </dgm:presLayoutVars>
      </dgm:prSet>
      <dgm:spPr/>
      <dgm:t>
        <a:bodyPr/>
        <a:lstStyle/>
        <a:p>
          <a:endParaRPr lang="sv-SE"/>
        </a:p>
      </dgm:t>
    </dgm:pt>
    <dgm:pt modelId="{89DF8319-AE52-4F58-AF6E-AF80B835213C}" type="pres">
      <dgm:prSet presAssocID="{B7AB22A5-4441-4783-B801-5330AA275E92}" presName="FourNodes_2" presStyleLbl="node1" presStyleIdx="1" presStyleCnt="4">
        <dgm:presLayoutVars>
          <dgm:bulletEnabled val="1"/>
        </dgm:presLayoutVars>
      </dgm:prSet>
      <dgm:spPr/>
      <dgm:t>
        <a:bodyPr/>
        <a:lstStyle/>
        <a:p>
          <a:endParaRPr lang="sv-SE"/>
        </a:p>
      </dgm:t>
    </dgm:pt>
    <dgm:pt modelId="{742BCE05-D831-4EC7-BFB3-09DB9E9C619F}" type="pres">
      <dgm:prSet presAssocID="{B7AB22A5-4441-4783-B801-5330AA275E92}" presName="FourNodes_3" presStyleLbl="node1" presStyleIdx="2" presStyleCnt="4">
        <dgm:presLayoutVars>
          <dgm:bulletEnabled val="1"/>
        </dgm:presLayoutVars>
      </dgm:prSet>
      <dgm:spPr/>
      <dgm:t>
        <a:bodyPr/>
        <a:lstStyle/>
        <a:p>
          <a:endParaRPr lang="sv-SE"/>
        </a:p>
      </dgm:t>
    </dgm:pt>
    <dgm:pt modelId="{08C4B01A-46A9-429B-B16D-7663D59A4FE1}" type="pres">
      <dgm:prSet presAssocID="{B7AB22A5-4441-4783-B801-5330AA275E92}" presName="FourNodes_4" presStyleLbl="node1" presStyleIdx="3" presStyleCnt="4">
        <dgm:presLayoutVars>
          <dgm:bulletEnabled val="1"/>
        </dgm:presLayoutVars>
      </dgm:prSet>
      <dgm:spPr/>
      <dgm:t>
        <a:bodyPr/>
        <a:lstStyle/>
        <a:p>
          <a:endParaRPr lang="sv-SE"/>
        </a:p>
      </dgm:t>
    </dgm:pt>
    <dgm:pt modelId="{604810AF-B54E-4673-BB8B-3338D18E4669}" type="pres">
      <dgm:prSet presAssocID="{B7AB22A5-4441-4783-B801-5330AA275E92}" presName="FourConn_1-2" presStyleLbl="fgAccFollowNode1" presStyleIdx="0" presStyleCnt="3">
        <dgm:presLayoutVars>
          <dgm:bulletEnabled val="1"/>
        </dgm:presLayoutVars>
      </dgm:prSet>
      <dgm:spPr/>
      <dgm:t>
        <a:bodyPr/>
        <a:lstStyle/>
        <a:p>
          <a:endParaRPr lang="sv-SE"/>
        </a:p>
      </dgm:t>
    </dgm:pt>
    <dgm:pt modelId="{36D3D987-740E-4084-AD9E-93EDB34BA2EC}" type="pres">
      <dgm:prSet presAssocID="{B7AB22A5-4441-4783-B801-5330AA275E92}" presName="FourConn_2-3" presStyleLbl="fgAccFollowNode1" presStyleIdx="1" presStyleCnt="3">
        <dgm:presLayoutVars>
          <dgm:bulletEnabled val="1"/>
        </dgm:presLayoutVars>
      </dgm:prSet>
      <dgm:spPr/>
      <dgm:t>
        <a:bodyPr/>
        <a:lstStyle/>
        <a:p>
          <a:endParaRPr lang="sv-SE"/>
        </a:p>
      </dgm:t>
    </dgm:pt>
    <dgm:pt modelId="{2FA3B9C7-7D60-4BBA-B8CA-7264F489740D}" type="pres">
      <dgm:prSet presAssocID="{B7AB22A5-4441-4783-B801-5330AA275E92}" presName="FourConn_3-4" presStyleLbl="fgAccFollowNode1" presStyleIdx="2" presStyleCnt="3">
        <dgm:presLayoutVars>
          <dgm:bulletEnabled val="1"/>
        </dgm:presLayoutVars>
      </dgm:prSet>
      <dgm:spPr/>
      <dgm:t>
        <a:bodyPr/>
        <a:lstStyle/>
        <a:p>
          <a:endParaRPr lang="sv-SE"/>
        </a:p>
      </dgm:t>
    </dgm:pt>
    <dgm:pt modelId="{01C285C2-8CF9-41A2-A889-79D4CDF31EF3}" type="pres">
      <dgm:prSet presAssocID="{B7AB22A5-4441-4783-B801-5330AA275E92}" presName="FourNodes_1_text" presStyleLbl="node1" presStyleIdx="3" presStyleCnt="4">
        <dgm:presLayoutVars>
          <dgm:bulletEnabled val="1"/>
        </dgm:presLayoutVars>
      </dgm:prSet>
      <dgm:spPr/>
      <dgm:t>
        <a:bodyPr/>
        <a:lstStyle/>
        <a:p>
          <a:endParaRPr lang="sv-SE"/>
        </a:p>
      </dgm:t>
    </dgm:pt>
    <dgm:pt modelId="{00AA6680-44CF-4AFC-9EC0-8B47C7D2F73D}" type="pres">
      <dgm:prSet presAssocID="{B7AB22A5-4441-4783-B801-5330AA275E92}" presName="FourNodes_2_text" presStyleLbl="node1" presStyleIdx="3" presStyleCnt="4">
        <dgm:presLayoutVars>
          <dgm:bulletEnabled val="1"/>
        </dgm:presLayoutVars>
      </dgm:prSet>
      <dgm:spPr/>
      <dgm:t>
        <a:bodyPr/>
        <a:lstStyle/>
        <a:p>
          <a:endParaRPr lang="sv-SE"/>
        </a:p>
      </dgm:t>
    </dgm:pt>
    <dgm:pt modelId="{6255BF3A-1810-4965-AB7A-3506C556DED8}" type="pres">
      <dgm:prSet presAssocID="{B7AB22A5-4441-4783-B801-5330AA275E92}" presName="FourNodes_3_text" presStyleLbl="node1" presStyleIdx="3" presStyleCnt="4">
        <dgm:presLayoutVars>
          <dgm:bulletEnabled val="1"/>
        </dgm:presLayoutVars>
      </dgm:prSet>
      <dgm:spPr/>
      <dgm:t>
        <a:bodyPr/>
        <a:lstStyle/>
        <a:p>
          <a:endParaRPr lang="sv-SE"/>
        </a:p>
      </dgm:t>
    </dgm:pt>
    <dgm:pt modelId="{777CFB23-5362-4153-A312-34650135B338}" type="pres">
      <dgm:prSet presAssocID="{B7AB22A5-4441-4783-B801-5330AA275E92}" presName="FourNodes_4_text" presStyleLbl="node1" presStyleIdx="3" presStyleCnt="4">
        <dgm:presLayoutVars>
          <dgm:bulletEnabled val="1"/>
        </dgm:presLayoutVars>
      </dgm:prSet>
      <dgm:spPr/>
      <dgm:t>
        <a:bodyPr/>
        <a:lstStyle/>
        <a:p>
          <a:endParaRPr lang="sv-SE"/>
        </a:p>
      </dgm:t>
    </dgm:pt>
  </dgm:ptLst>
  <dgm:cxnLst>
    <dgm:cxn modelId="{EE84E9A5-E046-4D85-BF86-E8CB086FC747}" srcId="{B7AB22A5-4441-4783-B801-5330AA275E92}" destId="{2A3D35DA-AD29-4BF7-97F4-F8CC144F0104}" srcOrd="1" destOrd="0" parTransId="{6E6CA364-A7C8-4A38-A230-FBC098C8C868}" sibTransId="{27A41F70-66D8-49A6-9058-44924F1E6E3A}"/>
    <dgm:cxn modelId="{4E4DC71D-14E6-4E40-BB44-42BAE58BB70C}" srcId="{B7AB22A5-4441-4783-B801-5330AA275E92}" destId="{2B83D80F-E502-45CC-94C2-A88CA7E31128}" srcOrd="2" destOrd="0" parTransId="{D299432C-0E35-447A-B0AA-7D035F71A02B}" sibTransId="{DAC68EC8-87BC-4675-8BC1-CDFCEFFD3A84}"/>
    <dgm:cxn modelId="{59AFA481-08EF-49F0-9429-3BE4292DDCBA}" type="presOf" srcId="{2B83D80F-E502-45CC-94C2-A88CA7E31128}" destId="{742BCE05-D831-4EC7-BFB3-09DB9E9C619F}" srcOrd="0" destOrd="0" presId="urn:microsoft.com/office/officeart/2005/8/layout/vProcess5"/>
    <dgm:cxn modelId="{F1DD2054-E4F7-47C1-B609-845AAA708E2B}" type="presOf" srcId="{27A41F70-66D8-49A6-9058-44924F1E6E3A}" destId="{36D3D987-740E-4084-AD9E-93EDB34BA2EC}" srcOrd="0" destOrd="0" presId="urn:microsoft.com/office/officeart/2005/8/layout/vProcess5"/>
    <dgm:cxn modelId="{B54C75B7-8BCA-4397-A6E0-682D2F168BFE}" type="presOf" srcId="{2B83D80F-E502-45CC-94C2-A88CA7E31128}" destId="{6255BF3A-1810-4965-AB7A-3506C556DED8}" srcOrd="1" destOrd="0" presId="urn:microsoft.com/office/officeart/2005/8/layout/vProcess5"/>
    <dgm:cxn modelId="{4441BDC8-71AF-44EC-AF6C-8D56626D1578}" type="presOf" srcId="{DAC68EC8-87BC-4675-8BC1-CDFCEFFD3A84}" destId="{2FA3B9C7-7D60-4BBA-B8CA-7264F489740D}" srcOrd="0" destOrd="0" presId="urn:microsoft.com/office/officeart/2005/8/layout/vProcess5"/>
    <dgm:cxn modelId="{5BE412A6-80CF-486B-B668-9D01399A2589}" type="presOf" srcId="{2A3D35DA-AD29-4BF7-97F4-F8CC144F0104}" destId="{00AA6680-44CF-4AFC-9EC0-8B47C7D2F73D}" srcOrd="1" destOrd="0" presId="urn:microsoft.com/office/officeart/2005/8/layout/vProcess5"/>
    <dgm:cxn modelId="{53F6DA2E-C30D-49ED-8980-90B13E9002F4}" type="presOf" srcId="{A4DD1620-EC66-4E6F-B2AD-178F1029B1AA}" destId="{604810AF-B54E-4673-BB8B-3338D18E4669}" srcOrd="0" destOrd="0" presId="urn:microsoft.com/office/officeart/2005/8/layout/vProcess5"/>
    <dgm:cxn modelId="{F39B82B6-BE53-4AB7-A8E8-5EFA3B14B3EB}" type="presOf" srcId="{376C814A-D2ED-4207-974D-28350D2ECEFD}" destId="{01C285C2-8CF9-41A2-A889-79D4CDF31EF3}" srcOrd="1" destOrd="0" presId="urn:microsoft.com/office/officeart/2005/8/layout/vProcess5"/>
    <dgm:cxn modelId="{9047419C-A394-4A79-8C55-81853B438712}" srcId="{B7AB22A5-4441-4783-B801-5330AA275E92}" destId="{376C814A-D2ED-4207-974D-28350D2ECEFD}" srcOrd="0" destOrd="0" parTransId="{BD7CCDD8-E5A8-45D8-AD01-849AC3008F63}" sibTransId="{A4DD1620-EC66-4E6F-B2AD-178F1029B1AA}"/>
    <dgm:cxn modelId="{866F5A35-90E5-48A5-97A3-589D0C6E4D6C}" srcId="{B7AB22A5-4441-4783-B801-5330AA275E92}" destId="{36E1A854-FD10-4F01-8637-CB7423D9BDEF}" srcOrd="3" destOrd="0" parTransId="{2E504F5F-87B9-4C1A-A6F1-D659D58D93E0}" sibTransId="{5ABF3801-7892-4AB5-8168-B6C14AD26F6C}"/>
    <dgm:cxn modelId="{1611CB43-E4F8-4E0A-9C8F-16D689D94732}" type="presOf" srcId="{36E1A854-FD10-4F01-8637-CB7423D9BDEF}" destId="{777CFB23-5362-4153-A312-34650135B338}" srcOrd="1" destOrd="0" presId="urn:microsoft.com/office/officeart/2005/8/layout/vProcess5"/>
    <dgm:cxn modelId="{1BF9ADC8-147D-4262-BAEB-3446675F3E12}" type="presOf" srcId="{376C814A-D2ED-4207-974D-28350D2ECEFD}" destId="{5BC1D256-BA3E-4577-A4EA-C08AB9660156}" srcOrd="0" destOrd="0" presId="urn:microsoft.com/office/officeart/2005/8/layout/vProcess5"/>
    <dgm:cxn modelId="{248B21B4-1D20-465C-8559-75BCD8282623}" type="presOf" srcId="{2A3D35DA-AD29-4BF7-97F4-F8CC144F0104}" destId="{89DF8319-AE52-4F58-AF6E-AF80B835213C}" srcOrd="0" destOrd="0" presId="urn:microsoft.com/office/officeart/2005/8/layout/vProcess5"/>
    <dgm:cxn modelId="{0D3D778A-CCEB-4088-BD91-91895051E111}" type="presOf" srcId="{36E1A854-FD10-4F01-8637-CB7423D9BDEF}" destId="{08C4B01A-46A9-429B-B16D-7663D59A4FE1}" srcOrd="0" destOrd="0" presId="urn:microsoft.com/office/officeart/2005/8/layout/vProcess5"/>
    <dgm:cxn modelId="{61F146FB-7BD9-4BA9-BA85-8384B8D4B581}" type="presOf" srcId="{B7AB22A5-4441-4783-B801-5330AA275E92}" destId="{D008AA28-0DC8-4F86-9E03-8ADAA8F4DE10}" srcOrd="0" destOrd="0" presId="urn:microsoft.com/office/officeart/2005/8/layout/vProcess5"/>
    <dgm:cxn modelId="{6A5B5542-C0AB-4661-AAF6-667C88C081C0}" type="presParOf" srcId="{D008AA28-0DC8-4F86-9E03-8ADAA8F4DE10}" destId="{76E20C1D-FC00-4809-8B41-695E314931B0}" srcOrd="0" destOrd="0" presId="urn:microsoft.com/office/officeart/2005/8/layout/vProcess5"/>
    <dgm:cxn modelId="{7F9AA85C-5BDE-44BD-BD2A-E76385F0850D}" type="presParOf" srcId="{D008AA28-0DC8-4F86-9E03-8ADAA8F4DE10}" destId="{5BC1D256-BA3E-4577-A4EA-C08AB9660156}" srcOrd="1" destOrd="0" presId="urn:microsoft.com/office/officeart/2005/8/layout/vProcess5"/>
    <dgm:cxn modelId="{CE7CB36E-21A8-4A9B-B76B-C69CD8912AC2}" type="presParOf" srcId="{D008AA28-0DC8-4F86-9E03-8ADAA8F4DE10}" destId="{89DF8319-AE52-4F58-AF6E-AF80B835213C}" srcOrd="2" destOrd="0" presId="urn:microsoft.com/office/officeart/2005/8/layout/vProcess5"/>
    <dgm:cxn modelId="{CED293D8-9D9A-45BE-8413-387D7C657331}" type="presParOf" srcId="{D008AA28-0DC8-4F86-9E03-8ADAA8F4DE10}" destId="{742BCE05-D831-4EC7-BFB3-09DB9E9C619F}" srcOrd="3" destOrd="0" presId="urn:microsoft.com/office/officeart/2005/8/layout/vProcess5"/>
    <dgm:cxn modelId="{48F17442-87BB-49AC-9CB1-F058F880FF67}" type="presParOf" srcId="{D008AA28-0DC8-4F86-9E03-8ADAA8F4DE10}" destId="{08C4B01A-46A9-429B-B16D-7663D59A4FE1}" srcOrd="4" destOrd="0" presId="urn:microsoft.com/office/officeart/2005/8/layout/vProcess5"/>
    <dgm:cxn modelId="{8EE34958-BDE4-480E-A95B-2FA6BFC6878F}" type="presParOf" srcId="{D008AA28-0DC8-4F86-9E03-8ADAA8F4DE10}" destId="{604810AF-B54E-4673-BB8B-3338D18E4669}" srcOrd="5" destOrd="0" presId="urn:microsoft.com/office/officeart/2005/8/layout/vProcess5"/>
    <dgm:cxn modelId="{C0943C91-6C14-426D-9D41-83133EC7062D}" type="presParOf" srcId="{D008AA28-0DC8-4F86-9E03-8ADAA8F4DE10}" destId="{36D3D987-740E-4084-AD9E-93EDB34BA2EC}" srcOrd="6" destOrd="0" presId="urn:microsoft.com/office/officeart/2005/8/layout/vProcess5"/>
    <dgm:cxn modelId="{254367FD-67F4-4B26-A065-D1D445495E0E}" type="presParOf" srcId="{D008AA28-0DC8-4F86-9E03-8ADAA8F4DE10}" destId="{2FA3B9C7-7D60-4BBA-B8CA-7264F489740D}" srcOrd="7" destOrd="0" presId="urn:microsoft.com/office/officeart/2005/8/layout/vProcess5"/>
    <dgm:cxn modelId="{13DF4D64-A80F-459D-979D-719E4593247D}" type="presParOf" srcId="{D008AA28-0DC8-4F86-9E03-8ADAA8F4DE10}" destId="{01C285C2-8CF9-41A2-A889-79D4CDF31EF3}" srcOrd="8" destOrd="0" presId="urn:microsoft.com/office/officeart/2005/8/layout/vProcess5"/>
    <dgm:cxn modelId="{21FC94D0-74FB-4300-84CD-B3EC8C6084C6}" type="presParOf" srcId="{D008AA28-0DC8-4F86-9E03-8ADAA8F4DE10}" destId="{00AA6680-44CF-4AFC-9EC0-8B47C7D2F73D}" srcOrd="9" destOrd="0" presId="urn:microsoft.com/office/officeart/2005/8/layout/vProcess5"/>
    <dgm:cxn modelId="{94199FBA-C8A2-46DA-AB6C-EE100B86FF44}" type="presParOf" srcId="{D008AA28-0DC8-4F86-9E03-8ADAA8F4DE10}" destId="{6255BF3A-1810-4965-AB7A-3506C556DED8}" srcOrd="10" destOrd="0" presId="urn:microsoft.com/office/officeart/2005/8/layout/vProcess5"/>
    <dgm:cxn modelId="{BDDD24EE-E9DE-4564-B72A-20F303C102D4}" type="presParOf" srcId="{D008AA28-0DC8-4F86-9E03-8ADAA8F4DE10}" destId="{777CFB23-5362-4153-A312-34650135B33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D55482-C8B1-4C5A-A273-83DEB9B230F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sv-SE"/>
        </a:p>
      </dgm:t>
    </dgm:pt>
    <dgm:pt modelId="{3162C26C-061D-47D8-8787-F143EB6AFBF0}">
      <dgm:prSet phldrT="[Text]"/>
      <dgm:spPr/>
      <dgm:t>
        <a:bodyPr/>
        <a:lstStyle/>
        <a:p>
          <a:r>
            <a:rPr lang="sv-SE" altLang="sv-SE" dirty="0">
              <a:latin typeface="Bahnschrift SemiLight SemiConde" panose="020B0502040204020203" pitchFamily="34" charset="0"/>
            </a:rPr>
            <a:t>Hjärtat stannar efter att intensivvården avbryts</a:t>
          </a:r>
          <a:endParaRPr lang="sv-SE" dirty="0">
            <a:latin typeface="Bahnschrift SemiLight SemiConde" panose="020B0502040204020203" pitchFamily="34" charset="0"/>
          </a:endParaRPr>
        </a:p>
      </dgm:t>
    </dgm:pt>
    <dgm:pt modelId="{06989478-04BC-4444-BA3C-72A5849282A3}" type="parTrans" cxnId="{D230C6C5-6C32-4E37-A92A-2559CF0450AC}">
      <dgm:prSet/>
      <dgm:spPr/>
      <dgm:t>
        <a:bodyPr/>
        <a:lstStyle/>
        <a:p>
          <a:endParaRPr lang="sv-SE">
            <a:latin typeface="Bahnschrift SemiLight SemiConde" panose="020B0502040204020203" pitchFamily="34" charset="0"/>
          </a:endParaRPr>
        </a:p>
      </dgm:t>
    </dgm:pt>
    <dgm:pt modelId="{09CE3995-E962-4E37-BBF0-46845B3395EB}" type="sibTrans" cxnId="{D230C6C5-6C32-4E37-A92A-2559CF0450AC}">
      <dgm:prSet/>
      <dgm:spPr/>
      <dgm:t>
        <a:bodyPr/>
        <a:lstStyle/>
        <a:p>
          <a:endParaRPr lang="sv-SE">
            <a:latin typeface="Bahnschrift SemiLight SemiConde" panose="020B0502040204020203" pitchFamily="34" charset="0"/>
          </a:endParaRPr>
        </a:p>
      </dgm:t>
    </dgm:pt>
    <dgm:pt modelId="{5A075A1A-CB89-4CBC-8022-7C8834618492}">
      <dgm:prSet phldrT="[Text]"/>
      <dgm:spPr/>
      <dgm:t>
        <a:bodyPr/>
        <a:lstStyle/>
        <a:p>
          <a:r>
            <a:rPr lang="sv-SE" altLang="sv-SE" dirty="0">
              <a:latin typeface="Bahnschrift SemiLight SemiConde" panose="020B0502040204020203" pitchFamily="34" charset="0"/>
            </a:rPr>
            <a:t>Syrebrist till hjärnan uppstår</a:t>
          </a:r>
          <a:endParaRPr lang="sv-SE" dirty="0">
            <a:latin typeface="Bahnschrift SemiLight SemiConde" panose="020B0502040204020203" pitchFamily="34" charset="0"/>
          </a:endParaRPr>
        </a:p>
      </dgm:t>
    </dgm:pt>
    <dgm:pt modelId="{E6C74CDD-3313-4104-A709-262E321E1D25}" type="parTrans" cxnId="{FD89E2E9-130D-404B-91BF-4C0ED349CA4A}">
      <dgm:prSet/>
      <dgm:spPr/>
      <dgm:t>
        <a:bodyPr/>
        <a:lstStyle/>
        <a:p>
          <a:endParaRPr lang="sv-SE">
            <a:latin typeface="Bahnschrift SemiLight SemiConde" panose="020B0502040204020203" pitchFamily="34" charset="0"/>
          </a:endParaRPr>
        </a:p>
      </dgm:t>
    </dgm:pt>
    <dgm:pt modelId="{C5BF9D8A-202E-4564-8005-972C2E84AB07}" type="sibTrans" cxnId="{FD89E2E9-130D-404B-91BF-4C0ED349CA4A}">
      <dgm:prSet/>
      <dgm:spPr/>
      <dgm:t>
        <a:bodyPr/>
        <a:lstStyle/>
        <a:p>
          <a:endParaRPr lang="sv-SE">
            <a:latin typeface="Bahnschrift SemiLight SemiConde" panose="020B0502040204020203" pitchFamily="34" charset="0"/>
          </a:endParaRPr>
        </a:p>
      </dgm:t>
    </dgm:pt>
    <dgm:pt modelId="{935196E6-43D5-4B13-BC4D-AA448C8BBF4E}">
      <dgm:prSet phldrT="[Text]"/>
      <dgm:spPr/>
      <dgm:t>
        <a:bodyPr/>
        <a:lstStyle/>
        <a:p>
          <a:r>
            <a:rPr lang="sv-SE" altLang="sv-SE" dirty="0">
              <a:latin typeface="Bahnschrift SemiLight SemiConde" panose="020B0502040204020203" pitchFamily="34" charset="0"/>
            </a:rPr>
            <a:t>Hjärnans funktioner upphör oåterkalleligt</a:t>
          </a:r>
          <a:endParaRPr lang="sv-SE" dirty="0">
            <a:latin typeface="Bahnschrift SemiLight SemiConde" panose="020B0502040204020203" pitchFamily="34" charset="0"/>
          </a:endParaRPr>
        </a:p>
      </dgm:t>
    </dgm:pt>
    <dgm:pt modelId="{C6B79AEE-D4F6-4BE2-ADD9-DC921BFA4209}" type="parTrans" cxnId="{A241C456-926B-4E3D-A0B5-4F1CE3BAC50C}">
      <dgm:prSet/>
      <dgm:spPr/>
      <dgm:t>
        <a:bodyPr/>
        <a:lstStyle/>
        <a:p>
          <a:endParaRPr lang="sv-SE">
            <a:latin typeface="Bahnschrift SemiLight SemiConde" panose="020B0502040204020203" pitchFamily="34" charset="0"/>
          </a:endParaRPr>
        </a:p>
      </dgm:t>
    </dgm:pt>
    <dgm:pt modelId="{BCC3D202-7B92-4772-BF83-92ABD7F10C08}" type="sibTrans" cxnId="{A241C456-926B-4E3D-A0B5-4F1CE3BAC50C}">
      <dgm:prSet/>
      <dgm:spPr/>
      <dgm:t>
        <a:bodyPr/>
        <a:lstStyle/>
        <a:p>
          <a:endParaRPr lang="sv-SE">
            <a:latin typeface="Bahnschrift SemiLight SemiConde" panose="020B0502040204020203" pitchFamily="34" charset="0"/>
          </a:endParaRPr>
        </a:p>
      </dgm:t>
    </dgm:pt>
    <dgm:pt modelId="{8C4BC3E3-15F6-4CA4-AC97-841F28FEB2AB}">
      <dgm:prSet/>
      <dgm:spPr/>
      <dgm:t>
        <a:bodyPr/>
        <a:lstStyle/>
        <a:p>
          <a:r>
            <a:rPr lang="sv-SE" altLang="sv-SE">
              <a:latin typeface="Bahnschrift SemiLight SemiConde" panose="020B0502040204020203" pitchFamily="34" charset="0"/>
            </a:rPr>
            <a:t>Människan är död</a:t>
          </a:r>
          <a:endParaRPr lang="sv-SE" altLang="sv-SE" dirty="0">
            <a:latin typeface="Bahnschrift SemiLight SemiConde" panose="020B0502040204020203" pitchFamily="34" charset="0"/>
          </a:endParaRPr>
        </a:p>
      </dgm:t>
    </dgm:pt>
    <dgm:pt modelId="{55E0A092-FDBD-4130-897E-F724CF5B5869}" type="parTrans" cxnId="{52D9CEEA-94CD-4472-A816-B9EF773052B7}">
      <dgm:prSet/>
      <dgm:spPr/>
      <dgm:t>
        <a:bodyPr/>
        <a:lstStyle/>
        <a:p>
          <a:endParaRPr lang="sv-SE">
            <a:latin typeface="Bahnschrift SemiLight SemiConde" panose="020B0502040204020203" pitchFamily="34" charset="0"/>
          </a:endParaRPr>
        </a:p>
      </dgm:t>
    </dgm:pt>
    <dgm:pt modelId="{DD0509C5-1BF4-4FCA-BFEA-35F84BD1E316}" type="sibTrans" cxnId="{52D9CEEA-94CD-4472-A816-B9EF773052B7}">
      <dgm:prSet/>
      <dgm:spPr/>
      <dgm:t>
        <a:bodyPr/>
        <a:lstStyle/>
        <a:p>
          <a:endParaRPr lang="sv-SE">
            <a:latin typeface="Bahnschrift SemiLight SemiConde" panose="020B0502040204020203" pitchFamily="34" charset="0"/>
          </a:endParaRPr>
        </a:p>
      </dgm:t>
    </dgm:pt>
    <dgm:pt modelId="{16D12CC3-E549-4107-81F4-87445CED6616}" type="pres">
      <dgm:prSet presAssocID="{62D55482-C8B1-4C5A-A273-83DEB9B230F9}" presName="outerComposite" presStyleCnt="0">
        <dgm:presLayoutVars>
          <dgm:chMax val="5"/>
          <dgm:dir/>
          <dgm:resizeHandles val="exact"/>
        </dgm:presLayoutVars>
      </dgm:prSet>
      <dgm:spPr/>
      <dgm:t>
        <a:bodyPr/>
        <a:lstStyle/>
        <a:p>
          <a:endParaRPr lang="sv-SE"/>
        </a:p>
      </dgm:t>
    </dgm:pt>
    <dgm:pt modelId="{82A21F7F-7DB3-4E8D-BC82-F72CA228341A}" type="pres">
      <dgm:prSet presAssocID="{62D55482-C8B1-4C5A-A273-83DEB9B230F9}" presName="dummyMaxCanvas" presStyleCnt="0">
        <dgm:presLayoutVars/>
      </dgm:prSet>
      <dgm:spPr/>
    </dgm:pt>
    <dgm:pt modelId="{D1075FC2-44CA-42AB-9C55-E2820022F97E}" type="pres">
      <dgm:prSet presAssocID="{62D55482-C8B1-4C5A-A273-83DEB9B230F9}" presName="FourNodes_1" presStyleLbl="node1" presStyleIdx="0" presStyleCnt="4">
        <dgm:presLayoutVars>
          <dgm:bulletEnabled val="1"/>
        </dgm:presLayoutVars>
      </dgm:prSet>
      <dgm:spPr/>
      <dgm:t>
        <a:bodyPr/>
        <a:lstStyle/>
        <a:p>
          <a:endParaRPr lang="sv-SE"/>
        </a:p>
      </dgm:t>
    </dgm:pt>
    <dgm:pt modelId="{1EFD7964-11A8-44D4-B533-5C9C6BC81C14}" type="pres">
      <dgm:prSet presAssocID="{62D55482-C8B1-4C5A-A273-83DEB9B230F9}" presName="FourNodes_2" presStyleLbl="node1" presStyleIdx="1" presStyleCnt="4">
        <dgm:presLayoutVars>
          <dgm:bulletEnabled val="1"/>
        </dgm:presLayoutVars>
      </dgm:prSet>
      <dgm:spPr/>
      <dgm:t>
        <a:bodyPr/>
        <a:lstStyle/>
        <a:p>
          <a:endParaRPr lang="sv-SE"/>
        </a:p>
      </dgm:t>
    </dgm:pt>
    <dgm:pt modelId="{EB0914BC-05B9-40F1-9463-35B1F5C65207}" type="pres">
      <dgm:prSet presAssocID="{62D55482-C8B1-4C5A-A273-83DEB9B230F9}" presName="FourNodes_3" presStyleLbl="node1" presStyleIdx="2" presStyleCnt="4">
        <dgm:presLayoutVars>
          <dgm:bulletEnabled val="1"/>
        </dgm:presLayoutVars>
      </dgm:prSet>
      <dgm:spPr/>
      <dgm:t>
        <a:bodyPr/>
        <a:lstStyle/>
        <a:p>
          <a:endParaRPr lang="sv-SE"/>
        </a:p>
      </dgm:t>
    </dgm:pt>
    <dgm:pt modelId="{98D816CB-9378-4B99-8D92-E57E538D6A2C}" type="pres">
      <dgm:prSet presAssocID="{62D55482-C8B1-4C5A-A273-83DEB9B230F9}" presName="FourNodes_4" presStyleLbl="node1" presStyleIdx="3" presStyleCnt="4">
        <dgm:presLayoutVars>
          <dgm:bulletEnabled val="1"/>
        </dgm:presLayoutVars>
      </dgm:prSet>
      <dgm:spPr/>
      <dgm:t>
        <a:bodyPr/>
        <a:lstStyle/>
        <a:p>
          <a:endParaRPr lang="sv-SE"/>
        </a:p>
      </dgm:t>
    </dgm:pt>
    <dgm:pt modelId="{8F08E110-5C06-4FD7-AB12-A4DE44F70A31}" type="pres">
      <dgm:prSet presAssocID="{62D55482-C8B1-4C5A-A273-83DEB9B230F9}" presName="FourConn_1-2" presStyleLbl="fgAccFollowNode1" presStyleIdx="0" presStyleCnt="3">
        <dgm:presLayoutVars>
          <dgm:bulletEnabled val="1"/>
        </dgm:presLayoutVars>
      </dgm:prSet>
      <dgm:spPr/>
      <dgm:t>
        <a:bodyPr/>
        <a:lstStyle/>
        <a:p>
          <a:endParaRPr lang="sv-SE"/>
        </a:p>
      </dgm:t>
    </dgm:pt>
    <dgm:pt modelId="{0EB1CFA5-890A-44FD-AEFF-C4C3BD7BDDFB}" type="pres">
      <dgm:prSet presAssocID="{62D55482-C8B1-4C5A-A273-83DEB9B230F9}" presName="FourConn_2-3" presStyleLbl="fgAccFollowNode1" presStyleIdx="1" presStyleCnt="3">
        <dgm:presLayoutVars>
          <dgm:bulletEnabled val="1"/>
        </dgm:presLayoutVars>
      </dgm:prSet>
      <dgm:spPr/>
      <dgm:t>
        <a:bodyPr/>
        <a:lstStyle/>
        <a:p>
          <a:endParaRPr lang="sv-SE"/>
        </a:p>
      </dgm:t>
    </dgm:pt>
    <dgm:pt modelId="{D0D8696C-5558-43C5-92F7-A1EC942DE7BA}" type="pres">
      <dgm:prSet presAssocID="{62D55482-C8B1-4C5A-A273-83DEB9B230F9}" presName="FourConn_3-4" presStyleLbl="fgAccFollowNode1" presStyleIdx="2" presStyleCnt="3">
        <dgm:presLayoutVars>
          <dgm:bulletEnabled val="1"/>
        </dgm:presLayoutVars>
      </dgm:prSet>
      <dgm:spPr/>
      <dgm:t>
        <a:bodyPr/>
        <a:lstStyle/>
        <a:p>
          <a:endParaRPr lang="sv-SE"/>
        </a:p>
      </dgm:t>
    </dgm:pt>
    <dgm:pt modelId="{F68ED72F-5875-4EF4-89CE-5DBFC74B3EF5}" type="pres">
      <dgm:prSet presAssocID="{62D55482-C8B1-4C5A-A273-83DEB9B230F9}" presName="FourNodes_1_text" presStyleLbl="node1" presStyleIdx="3" presStyleCnt="4">
        <dgm:presLayoutVars>
          <dgm:bulletEnabled val="1"/>
        </dgm:presLayoutVars>
      </dgm:prSet>
      <dgm:spPr/>
      <dgm:t>
        <a:bodyPr/>
        <a:lstStyle/>
        <a:p>
          <a:endParaRPr lang="sv-SE"/>
        </a:p>
      </dgm:t>
    </dgm:pt>
    <dgm:pt modelId="{FAB105FB-BE86-483C-86F2-7A1A045A4DFD}" type="pres">
      <dgm:prSet presAssocID="{62D55482-C8B1-4C5A-A273-83DEB9B230F9}" presName="FourNodes_2_text" presStyleLbl="node1" presStyleIdx="3" presStyleCnt="4">
        <dgm:presLayoutVars>
          <dgm:bulletEnabled val="1"/>
        </dgm:presLayoutVars>
      </dgm:prSet>
      <dgm:spPr/>
      <dgm:t>
        <a:bodyPr/>
        <a:lstStyle/>
        <a:p>
          <a:endParaRPr lang="sv-SE"/>
        </a:p>
      </dgm:t>
    </dgm:pt>
    <dgm:pt modelId="{3EBA4252-62F1-4725-B791-179C575626D9}" type="pres">
      <dgm:prSet presAssocID="{62D55482-C8B1-4C5A-A273-83DEB9B230F9}" presName="FourNodes_3_text" presStyleLbl="node1" presStyleIdx="3" presStyleCnt="4">
        <dgm:presLayoutVars>
          <dgm:bulletEnabled val="1"/>
        </dgm:presLayoutVars>
      </dgm:prSet>
      <dgm:spPr/>
      <dgm:t>
        <a:bodyPr/>
        <a:lstStyle/>
        <a:p>
          <a:endParaRPr lang="sv-SE"/>
        </a:p>
      </dgm:t>
    </dgm:pt>
    <dgm:pt modelId="{66623D2D-1C7A-4BEB-8D99-2A2EFE4B96A1}" type="pres">
      <dgm:prSet presAssocID="{62D55482-C8B1-4C5A-A273-83DEB9B230F9}" presName="FourNodes_4_text" presStyleLbl="node1" presStyleIdx="3" presStyleCnt="4">
        <dgm:presLayoutVars>
          <dgm:bulletEnabled val="1"/>
        </dgm:presLayoutVars>
      </dgm:prSet>
      <dgm:spPr/>
      <dgm:t>
        <a:bodyPr/>
        <a:lstStyle/>
        <a:p>
          <a:endParaRPr lang="sv-SE"/>
        </a:p>
      </dgm:t>
    </dgm:pt>
  </dgm:ptLst>
  <dgm:cxnLst>
    <dgm:cxn modelId="{6A245E2B-5585-4877-B50C-3A50AC6A747D}" type="presOf" srcId="{09CE3995-E962-4E37-BBF0-46845B3395EB}" destId="{8F08E110-5C06-4FD7-AB12-A4DE44F70A31}" srcOrd="0" destOrd="0" presId="urn:microsoft.com/office/officeart/2005/8/layout/vProcess5"/>
    <dgm:cxn modelId="{CBF4FF0B-A9D1-4EF5-8B3F-03750BDC2D4B}" type="presOf" srcId="{5A075A1A-CB89-4CBC-8022-7C8834618492}" destId="{1EFD7964-11A8-44D4-B533-5C9C6BC81C14}" srcOrd="0" destOrd="0" presId="urn:microsoft.com/office/officeart/2005/8/layout/vProcess5"/>
    <dgm:cxn modelId="{3D74042F-D27D-47CC-9F5F-13BF6BB87B74}" type="presOf" srcId="{BCC3D202-7B92-4772-BF83-92ABD7F10C08}" destId="{D0D8696C-5558-43C5-92F7-A1EC942DE7BA}" srcOrd="0" destOrd="0" presId="urn:microsoft.com/office/officeart/2005/8/layout/vProcess5"/>
    <dgm:cxn modelId="{8A1B8D2E-B3F3-4820-8F20-B7A34C2BB149}" type="presOf" srcId="{935196E6-43D5-4B13-BC4D-AA448C8BBF4E}" destId="{EB0914BC-05B9-40F1-9463-35B1F5C65207}" srcOrd="0" destOrd="0" presId="urn:microsoft.com/office/officeart/2005/8/layout/vProcess5"/>
    <dgm:cxn modelId="{71B44C65-7F0A-43CA-81B0-53824F2F6F3F}" type="presOf" srcId="{3162C26C-061D-47D8-8787-F143EB6AFBF0}" destId="{D1075FC2-44CA-42AB-9C55-E2820022F97E}" srcOrd="0" destOrd="0" presId="urn:microsoft.com/office/officeart/2005/8/layout/vProcess5"/>
    <dgm:cxn modelId="{FD89E2E9-130D-404B-91BF-4C0ED349CA4A}" srcId="{62D55482-C8B1-4C5A-A273-83DEB9B230F9}" destId="{5A075A1A-CB89-4CBC-8022-7C8834618492}" srcOrd="1" destOrd="0" parTransId="{E6C74CDD-3313-4104-A709-262E321E1D25}" sibTransId="{C5BF9D8A-202E-4564-8005-972C2E84AB07}"/>
    <dgm:cxn modelId="{6C176058-AC4C-4BC2-8BFA-4AD0C55A8C8D}" type="presOf" srcId="{8C4BC3E3-15F6-4CA4-AC97-841F28FEB2AB}" destId="{66623D2D-1C7A-4BEB-8D99-2A2EFE4B96A1}" srcOrd="1" destOrd="0" presId="urn:microsoft.com/office/officeart/2005/8/layout/vProcess5"/>
    <dgm:cxn modelId="{E38C0D3F-441A-44A4-9AC1-D0881CC7CB8E}" type="presOf" srcId="{C5BF9D8A-202E-4564-8005-972C2E84AB07}" destId="{0EB1CFA5-890A-44FD-AEFF-C4C3BD7BDDFB}" srcOrd="0" destOrd="0" presId="urn:microsoft.com/office/officeart/2005/8/layout/vProcess5"/>
    <dgm:cxn modelId="{479F58E1-FA81-4E6E-8EB3-0732A819FB4D}" type="presOf" srcId="{62D55482-C8B1-4C5A-A273-83DEB9B230F9}" destId="{16D12CC3-E549-4107-81F4-87445CED6616}" srcOrd="0" destOrd="0" presId="urn:microsoft.com/office/officeart/2005/8/layout/vProcess5"/>
    <dgm:cxn modelId="{D230C6C5-6C32-4E37-A92A-2559CF0450AC}" srcId="{62D55482-C8B1-4C5A-A273-83DEB9B230F9}" destId="{3162C26C-061D-47D8-8787-F143EB6AFBF0}" srcOrd="0" destOrd="0" parTransId="{06989478-04BC-4444-BA3C-72A5849282A3}" sibTransId="{09CE3995-E962-4E37-BBF0-46845B3395EB}"/>
    <dgm:cxn modelId="{CBA52883-975A-49DA-945B-0FD7A7D1773D}" type="presOf" srcId="{935196E6-43D5-4B13-BC4D-AA448C8BBF4E}" destId="{3EBA4252-62F1-4725-B791-179C575626D9}" srcOrd="1" destOrd="0" presId="urn:microsoft.com/office/officeart/2005/8/layout/vProcess5"/>
    <dgm:cxn modelId="{C6EAE597-1202-4CD3-A555-4878D6251155}" type="presOf" srcId="{5A075A1A-CB89-4CBC-8022-7C8834618492}" destId="{FAB105FB-BE86-483C-86F2-7A1A045A4DFD}" srcOrd="1" destOrd="0" presId="urn:microsoft.com/office/officeart/2005/8/layout/vProcess5"/>
    <dgm:cxn modelId="{A241C456-926B-4E3D-A0B5-4F1CE3BAC50C}" srcId="{62D55482-C8B1-4C5A-A273-83DEB9B230F9}" destId="{935196E6-43D5-4B13-BC4D-AA448C8BBF4E}" srcOrd="2" destOrd="0" parTransId="{C6B79AEE-D4F6-4BE2-ADD9-DC921BFA4209}" sibTransId="{BCC3D202-7B92-4772-BF83-92ABD7F10C08}"/>
    <dgm:cxn modelId="{52D9CEEA-94CD-4472-A816-B9EF773052B7}" srcId="{62D55482-C8B1-4C5A-A273-83DEB9B230F9}" destId="{8C4BC3E3-15F6-4CA4-AC97-841F28FEB2AB}" srcOrd="3" destOrd="0" parTransId="{55E0A092-FDBD-4130-897E-F724CF5B5869}" sibTransId="{DD0509C5-1BF4-4FCA-BFEA-35F84BD1E316}"/>
    <dgm:cxn modelId="{782FB80E-0904-414D-8D65-09AE86A8E2DD}" type="presOf" srcId="{3162C26C-061D-47D8-8787-F143EB6AFBF0}" destId="{F68ED72F-5875-4EF4-89CE-5DBFC74B3EF5}" srcOrd="1" destOrd="0" presId="urn:microsoft.com/office/officeart/2005/8/layout/vProcess5"/>
    <dgm:cxn modelId="{2DD3BB8E-9867-4CA9-900F-6DF6A6030BE1}" type="presOf" srcId="{8C4BC3E3-15F6-4CA4-AC97-841F28FEB2AB}" destId="{98D816CB-9378-4B99-8D92-E57E538D6A2C}" srcOrd="0" destOrd="0" presId="urn:microsoft.com/office/officeart/2005/8/layout/vProcess5"/>
    <dgm:cxn modelId="{301CF5D1-9D40-4DDB-910C-6C03E8846C15}" type="presParOf" srcId="{16D12CC3-E549-4107-81F4-87445CED6616}" destId="{82A21F7F-7DB3-4E8D-BC82-F72CA228341A}" srcOrd="0" destOrd="0" presId="urn:microsoft.com/office/officeart/2005/8/layout/vProcess5"/>
    <dgm:cxn modelId="{C3362178-C6EF-47CE-933F-F43D3971B9DC}" type="presParOf" srcId="{16D12CC3-E549-4107-81F4-87445CED6616}" destId="{D1075FC2-44CA-42AB-9C55-E2820022F97E}" srcOrd="1" destOrd="0" presId="urn:microsoft.com/office/officeart/2005/8/layout/vProcess5"/>
    <dgm:cxn modelId="{2A5D3661-0522-418F-8322-1465A5785976}" type="presParOf" srcId="{16D12CC3-E549-4107-81F4-87445CED6616}" destId="{1EFD7964-11A8-44D4-B533-5C9C6BC81C14}" srcOrd="2" destOrd="0" presId="urn:microsoft.com/office/officeart/2005/8/layout/vProcess5"/>
    <dgm:cxn modelId="{0458D1BC-B5D1-49C3-8C9B-AC201AC04389}" type="presParOf" srcId="{16D12CC3-E549-4107-81F4-87445CED6616}" destId="{EB0914BC-05B9-40F1-9463-35B1F5C65207}" srcOrd="3" destOrd="0" presId="urn:microsoft.com/office/officeart/2005/8/layout/vProcess5"/>
    <dgm:cxn modelId="{7239D3C3-E16C-4CD9-AC43-9A5C078A78A5}" type="presParOf" srcId="{16D12CC3-E549-4107-81F4-87445CED6616}" destId="{98D816CB-9378-4B99-8D92-E57E538D6A2C}" srcOrd="4" destOrd="0" presId="urn:microsoft.com/office/officeart/2005/8/layout/vProcess5"/>
    <dgm:cxn modelId="{61277409-2D3F-4360-B1FC-0B548407E7BC}" type="presParOf" srcId="{16D12CC3-E549-4107-81F4-87445CED6616}" destId="{8F08E110-5C06-4FD7-AB12-A4DE44F70A31}" srcOrd="5" destOrd="0" presId="urn:microsoft.com/office/officeart/2005/8/layout/vProcess5"/>
    <dgm:cxn modelId="{3370B71D-CBC8-45D5-8711-C5E47127CDA4}" type="presParOf" srcId="{16D12CC3-E549-4107-81F4-87445CED6616}" destId="{0EB1CFA5-890A-44FD-AEFF-C4C3BD7BDDFB}" srcOrd="6" destOrd="0" presId="urn:microsoft.com/office/officeart/2005/8/layout/vProcess5"/>
    <dgm:cxn modelId="{89A0A668-8BE7-4719-AAA9-6E455AF0D871}" type="presParOf" srcId="{16D12CC3-E549-4107-81F4-87445CED6616}" destId="{D0D8696C-5558-43C5-92F7-A1EC942DE7BA}" srcOrd="7" destOrd="0" presId="urn:microsoft.com/office/officeart/2005/8/layout/vProcess5"/>
    <dgm:cxn modelId="{8EF860A2-AB9C-412F-8477-89D2ACB3681B}" type="presParOf" srcId="{16D12CC3-E549-4107-81F4-87445CED6616}" destId="{F68ED72F-5875-4EF4-89CE-5DBFC74B3EF5}" srcOrd="8" destOrd="0" presId="urn:microsoft.com/office/officeart/2005/8/layout/vProcess5"/>
    <dgm:cxn modelId="{1177DFEE-9DF0-4974-A4EF-BD3FF4FA803B}" type="presParOf" srcId="{16D12CC3-E549-4107-81F4-87445CED6616}" destId="{FAB105FB-BE86-483C-86F2-7A1A045A4DFD}" srcOrd="9" destOrd="0" presId="urn:microsoft.com/office/officeart/2005/8/layout/vProcess5"/>
    <dgm:cxn modelId="{6BC9BC08-E27B-4C2E-BB2F-50DAFA78BB16}" type="presParOf" srcId="{16D12CC3-E549-4107-81F4-87445CED6616}" destId="{3EBA4252-62F1-4725-B791-179C575626D9}" srcOrd="10" destOrd="0" presId="urn:microsoft.com/office/officeart/2005/8/layout/vProcess5"/>
    <dgm:cxn modelId="{2E7C8FA4-610A-4ED8-A663-FBA64BADE07A}" type="presParOf" srcId="{16D12CC3-E549-4107-81F4-87445CED6616}" destId="{66623D2D-1C7A-4BEB-8D99-2A2EFE4B96A1}"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8824-A245-4FAE-9AD2-377F555A1402}">
      <dsp:nvSpPr>
        <dsp:cNvPr id="0" name=""/>
        <dsp:cNvSpPr/>
      </dsp:nvSpPr>
      <dsp:spPr>
        <a:xfrm rot="10800000">
          <a:off x="811737" y="1392"/>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Hjärta</a:t>
          </a:r>
        </a:p>
      </dsp:txBody>
      <dsp:txXfrm rot="10800000">
        <a:off x="951918" y="1392"/>
        <a:ext cx="2525998" cy="560723"/>
      </dsp:txXfrm>
    </dsp:sp>
    <dsp:sp modelId="{46A75FFC-5E9E-4552-8EA3-824C3053AC9D}">
      <dsp:nvSpPr>
        <dsp:cNvPr id="0" name=""/>
        <dsp:cNvSpPr/>
      </dsp:nvSpPr>
      <dsp:spPr>
        <a:xfrm>
          <a:off x="531375" y="1392"/>
          <a:ext cx="560723" cy="560723"/>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E4F580-4589-49E4-8C95-4069009ED2B7}">
      <dsp:nvSpPr>
        <dsp:cNvPr id="0" name=""/>
        <dsp:cNvSpPr/>
      </dsp:nvSpPr>
      <dsp:spPr>
        <a:xfrm rot="10800000">
          <a:off x="811737" y="729495"/>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Lungor</a:t>
          </a:r>
        </a:p>
      </dsp:txBody>
      <dsp:txXfrm rot="10800000">
        <a:off x="951918" y="729495"/>
        <a:ext cx="2525998" cy="560723"/>
      </dsp:txXfrm>
    </dsp:sp>
    <dsp:sp modelId="{C7DB460D-A5A2-4710-9E8E-7922E14F12FD}">
      <dsp:nvSpPr>
        <dsp:cNvPr id="0" name=""/>
        <dsp:cNvSpPr/>
      </dsp:nvSpPr>
      <dsp:spPr>
        <a:xfrm>
          <a:off x="531375" y="729495"/>
          <a:ext cx="560723" cy="560723"/>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D7282-C7B4-4652-8C1D-E834CD92EABC}">
      <dsp:nvSpPr>
        <dsp:cNvPr id="0" name=""/>
        <dsp:cNvSpPr/>
      </dsp:nvSpPr>
      <dsp:spPr>
        <a:xfrm rot="10800000">
          <a:off x="811737" y="1457599"/>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Lever</a:t>
          </a:r>
        </a:p>
      </dsp:txBody>
      <dsp:txXfrm rot="10800000">
        <a:off x="951918" y="1457599"/>
        <a:ext cx="2525998" cy="560723"/>
      </dsp:txXfrm>
    </dsp:sp>
    <dsp:sp modelId="{EFA050EC-7C03-4446-8996-8D2791DD5319}">
      <dsp:nvSpPr>
        <dsp:cNvPr id="0" name=""/>
        <dsp:cNvSpPr/>
      </dsp:nvSpPr>
      <dsp:spPr>
        <a:xfrm>
          <a:off x="531375" y="1457599"/>
          <a:ext cx="560723" cy="560723"/>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9E0B5-C948-4799-884E-15FE2375E222}">
      <dsp:nvSpPr>
        <dsp:cNvPr id="0" name=""/>
        <dsp:cNvSpPr/>
      </dsp:nvSpPr>
      <dsp:spPr>
        <a:xfrm rot="10800000">
          <a:off x="811737" y="2185702"/>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Njurar</a:t>
          </a:r>
        </a:p>
      </dsp:txBody>
      <dsp:txXfrm rot="10800000">
        <a:off x="951918" y="2185702"/>
        <a:ext cx="2525998" cy="560723"/>
      </dsp:txXfrm>
    </dsp:sp>
    <dsp:sp modelId="{FCE4FC3F-B3D1-4E61-9813-63013391CD1D}">
      <dsp:nvSpPr>
        <dsp:cNvPr id="0" name=""/>
        <dsp:cNvSpPr/>
      </dsp:nvSpPr>
      <dsp:spPr>
        <a:xfrm>
          <a:off x="531375" y="2185702"/>
          <a:ext cx="560723" cy="560723"/>
        </a:xfrm>
        <a:prstGeom prst="ellipse">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C8CD9-2E65-4D14-96F2-DD2DE6790F36}">
      <dsp:nvSpPr>
        <dsp:cNvPr id="0" name=""/>
        <dsp:cNvSpPr/>
      </dsp:nvSpPr>
      <dsp:spPr>
        <a:xfrm rot="10800000">
          <a:off x="811737" y="2913806"/>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76200" rIns="142240" bIns="76200" numCol="1" spcCol="1270" anchor="ctr" anchorCtr="0">
          <a:noAutofit/>
        </a:bodyPr>
        <a:lstStyle/>
        <a:p>
          <a:pPr lvl="0" algn="ctr" defTabSz="889000">
            <a:lnSpc>
              <a:spcPct val="90000"/>
            </a:lnSpc>
            <a:spcBef>
              <a:spcPct val="0"/>
            </a:spcBef>
            <a:spcAft>
              <a:spcPct val="35000"/>
            </a:spcAft>
          </a:pPr>
          <a:r>
            <a:rPr lang="sv-SE" sz="2000" kern="1200" dirty="0">
              <a:latin typeface="Bahnschrift SemiLight SemiConde" panose="020B0502040204020203" pitchFamily="34" charset="0"/>
            </a:rPr>
            <a:t>Bukspottskörtel eller</a:t>
          </a:r>
          <a:br>
            <a:rPr lang="sv-SE" sz="2000" kern="1200" dirty="0">
              <a:latin typeface="Bahnschrift SemiLight SemiConde" panose="020B0502040204020203" pitchFamily="34" charset="0"/>
            </a:rPr>
          </a:br>
          <a:r>
            <a:rPr lang="sv-SE" sz="2000" kern="1200" dirty="0">
              <a:latin typeface="Bahnschrift SemiLight SemiConde" panose="020B0502040204020203" pitchFamily="34" charset="0"/>
            </a:rPr>
            <a:t>Ö-celler</a:t>
          </a:r>
        </a:p>
      </dsp:txBody>
      <dsp:txXfrm rot="10800000">
        <a:off x="951918" y="2913806"/>
        <a:ext cx="2525998" cy="560723"/>
      </dsp:txXfrm>
    </dsp:sp>
    <dsp:sp modelId="{75D5307D-8893-4688-90D5-22C4A222AB65}">
      <dsp:nvSpPr>
        <dsp:cNvPr id="0" name=""/>
        <dsp:cNvSpPr/>
      </dsp:nvSpPr>
      <dsp:spPr>
        <a:xfrm>
          <a:off x="531375" y="2913806"/>
          <a:ext cx="560723" cy="560723"/>
        </a:xfrm>
        <a:prstGeom prst="ellipse">
          <a:avLst/>
        </a:prstGeom>
        <a:blipFill rotWithShape="1">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AAAB3-DB47-42E2-8C83-EA2D495969A4}">
      <dsp:nvSpPr>
        <dsp:cNvPr id="0" name=""/>
        <dsp:cNvSpPr/>
      </dsp:nvSpPr>
      <dsp:spPr>
        <a:xfrm rot="10800000">
          <a:off x="811737" y="3641909"/>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Tarm</a:t>
          </a:r>
        </a:p>
      </dsp:txBody>
      <dsp:txXfrm rot="10800000">
        <a:off x="951918" y="3641909"/>
        <a:ext cx="2525998" cy="560723"/>
      </dsp:txXfrm>
    </dsp:sp>
    <dsp:sp modelId="{B4381318-AE25-4370-9691-BE18BE0FE588}">
      <dsp:nvSpPr>
        <dsp:cNvPr id="0" name=""/>
        <dsp:cNvSpPr/>
      </dsp:nvSpPr>
      <dsp:spPr>
        <a:xfrm>
          <a:off x="531375" y="3641909"/>
          <a:ext cx="560723" cy="560723"/>
        </a:xfrm>
        <a:prstGeom prst="ellipse">
          <a:avLst/>
        </a:prstGeom>
        <a:blipFill rotWithShape="1">
          <a:blip xmlns:r="http://schemas.openxmlformats.org/officeDocument/2006/relationships" r:embed="rId6"/>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0B208-6EE2-477D-B05D-BC83973FBB0B}">
      <dsp:nvSpPr>
        <dsp:cNvPr id="0" name=""/>
        <dsp:cNvSpPr/>
      </dsp:nvSpPr>
      <dsp:spPr>
        <a:xfrm>
          <a:off x="0" y="264670"/>
          <a:ext cx="5668962"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B6E4A-0027-4814-87F9-84BFB6937460}">
      <dsp:nvSpPr>
        <dsp:cNvPr id="0" name=""/>
        <dsp:cNvSpPr/>
      </dsp:nvSpPr>
      <dsp:spPr>
        <a:xfrm>
          <a:off x="269884" y="87550"/>
          <a:ext cx="5397687"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91" tIns="0" rIns="149991" bIns="0" numCol="1" spcCol="1270" anchor="ctr" anchorCtr="0">
          <a:noAutofit/>
        </a:bodyPr>
        <a:lstStyle/>
        <a:p>
          <a:pPr lvl="0" algn="l" defTabSz="711200">
            <a:lnSpc>
              <a:spcPct val="90000"/>
            </a:lnSpc>
            <a:spcBef>
              <a:spcPct val="0"/>
            </a:spcBef>
            <a:spcAft>
              <a:spcPct val="35000"/>
            </a:spcAft>
          </a:pPr>
          <a:r>
            <a:rPr lang="sv-SE" sz="1600" kern="1200" dirty="0">
              <a:latin typeface="Bahnschrift" panose="020B0502040204020203" pitchFamily="34" charset="0"/>
            </a:rPr>
            <a:t>Koordinator och kirurgteam åker till donatorssjukhuset</a:t>
          </a:r>
        </a:p>
      </dsp:txBody>
      <dsp:txXfrm>
        <a:off x="287177" y="104843"/>
        <a:ext cx="5363101" cy="319654"/>
      </dsp:txXfrm>
    </dsp:sp>
    <dsp:sp modelId="{8E392A08-66CA-4DD9-B009-54694FE89A0D}">
      <dsp:nvSpPr>
        <dsp:cNvPr id="0" name=""/>
        <dsp:cNvSpPr/>
      </dsp:nvSpPr>
      <dsp:spPr>
        <a:xfrm>
          <a:off x="0" y="808990"/>
          <a:ext cx="5668962"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99DD7A-A7F1-4D5B-97B3-90F06969580A}">
      <dsp:nvSpPr>
        <dsp:cNvPr id="0" name=""/>
        <dsp:cNvSpPr/>
      </dsp:nvSpPr>
      <dsp:spPr>
        <a:xfrm>
          <a:off x="269884" y="631870"/>
          <a:ext cx="5397687"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91" tIns="0" rIns="149991" bIns="0" numCol="1" spcCol="1270" anchor="ctr" anchorCtr="0">
          <a:noAutofit/>
        </a:bodyPr>
        <a:lstStyle/>
        <a:p>
          <a:pPr lvl="0" algn="l" defTabSz="711200">
            <a:lnSpc>
              <a:spcPct val="90000"/>
            </a:lnSpc>
            <a:spcBef>
              <a:spcPct val="0"/>
            </a:spcBef>
            <a:spcAft>
              <a:spcPct val="35000"/>
            </a:spcAft>
          </a:pPr>
          <a:r>
            <a:rPr lang="sv-SE" sz="1600" kern="1200" dirty="0">
              <a:latin typeface="Bahnschrift" panose="020B0502040204020203" pitchFamily="34" charset="0"/>
            </a:rPr>
            <a:t>Donatorssjukhuset stöttar med operationspersonal</a:t>
          </a:r>
        </a:p>
      </dsp:txBody>
      <dsp:txXfrm>
        <a:off x="287177" y="649163"/>
        <a:ext cx="5363101" cy="319654"/>
      </dsp:txXfrm>
    </dsp:sp>
    <dsp:sp modelId="{CB28DB5B-C64B-4476-A74C-9C0F82E89773}">
      <dsp:nvSpPr>
        <dsp:cNvPr id="0" name=""/>
        <dsp:cNvSpPr/>
      </dsp:nvSpPr>
      <dsp:spPr>
        <a:xfrm>
          <a:off x="0" y="1353310"/>
          <a:ext cx="5668962"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F79C1B-62A9-40BF-8C86-E8E152D615FE}">
      <dsp:nvSpPr>
        <dsp:cNvPr id="0" name=""/>
        <dsp:cNvSpPr/>
      </dsp:nvSpPr>
      <dsp:spPr>
        <a:xfrm>
          <a:off x="269884" y="1176190"/>
          <a:ext cx="5397687"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91" tIns="0" rIns="149991" bIns="0" numCol="1" spcCol="1270" anchor="ctr" anchorCtr="0">
          <a:noAutofit/>
        </a:bodyPr>
        <a:lstStyle/>
        <a:p>
          <a:pPr lvl="0" algn="l" defTabSz="711200">
            <a:lnSpc>
              <a:spcPct val="90000"/>
            </a:lnSpc>
            <a:spcBef>
              <a:spcPct val="0"/>
            </a:spcBef>
            <a:spcAft>
              <a:spcPct val="35000"/>
            </a:spcAft>
          </a:pPr>
          <a:r>
            <a:rPr lang="sv-SE" sz="1600" kern="1200" dirty="0">
              <a:latin typeface="Bahnschrift" panose="020B0502040204020203" pitchFamily="34" charset="0"/>
            </a:rPr>
            <a:t>Tidsåtgång: 4-6h</a:t>
          </a:r>
        </a:p>
      </dsp:txBody>
      <dsp:txXfrm>
        <a:off x="287177" y="1193483"/>
        <a:ext cx="5363101" cy="319654"/>
      </dsp:txXfrm>
    </dsp:sp>
    <dsp:sp modelId="{0723303B-D689-490B-ACBA-1D92D3FEA69B}">
      <dsp:nvSpPr>
        <dsp:cNvPr id="0" name=""/>
        <dsp:cNvSpPr/>
      </dsp:nvSpPr>
      <dsp:spPr>
        <a:xfrm>
          <a:off x="0" y="1897630"/>
          <a:ext cx="5668962"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C6498F-3FCC-4860-8AE3-708A337DBD78}">
      <dsp:nvSpPr>
        <dsp:cNvPr id="0" name=""/>
        <dsp:cNvSpPr/>
      </dsp:nvSpPr>
      <dsp:spPr>
        <a:xfrm>
          <a:off x="269884" y="1720510"/>
          <a:ext cx="5397687"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91" tIns="0" rIns="149991" bIns="0" numCol="1" spcCol="1270" anchor="ctr" anchorCtr="0">
          <a:noAutofit/>
        </a:bodyPr>
        <a:lstStyle/>
        <a:p>
          <a:pPr lvl="0" algn="l" defTabSz="711200">
            <a:lnSpc>
              <a:spcPct val="90000"/>
            </a:lnSpc>
            <a:spcBef>
              <a:spcPct val="0"/>
            </a:spcBef>
            <a:spcAft>
              <a:spcPct val="35000"/>
            </a:spcAft>
          </a:pPr>
          <a:r>
            <a:rPr lang="sv-SE" sz="1600" kern="1200" dirty="0">
              <a:latin typeface="Bahnschrift" panose="020B0502040204020203" pitchFamily="34" charset="0"/>
            </a:rPr>
            <a:t>Organen transporteras bort till mottagarsjukhus</a:t>
          </a:r>
        </a:p>
      </dsp:txBody>
      <dsp:txXfrm>
        <a:off x="287177" y="1737803"/>
        <a:ext cx="5363101" cy="319654"/>
      </dsp:txXfrm>
    </dsp:sp>
    <dsp:sp modelId="{3304990B-6D72-4B87-9427-6E9227C0BAF4}">
      <dsp:nvSpPr>
        <dsp:cNvPr id="0" name=""/>
        <dsp:cNvSpPr/>
      </dsp:nvSpPr>
      <dsp:spPr>
        <a:xfrm>
          <a:off x="0" y="2441950"/>
          <a:ext cx="5668962"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DD488-03F3-4A44-BBB2-06D412AAB35D}">
      <dsp:nvSpPr>
        <dsp:cNvPr id="0" name=""/>
        <dsp:cNvSpPr/>
      </dsp:nvSpPr>
      <dsp:spPr>
        <a:xfrm>
          <a:off x="269884" y="2264830"/>
          <a:ext cx="5397687"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91" tIns="0" rIns="149991" bIns="0" numCol="1" spcCol="1270" anchor="ctr" anchorCtr="0">
          <a:noAutofit/>
        </a:bodyPr>
        <a:lstStyle/>
        <a:p>
          <a:pPr lvl="0" algn="l" defTabSz="711200">
            <a:lnSpc>
              <a:spcPct val="90000"/>
            </a:lnSpc>
            <a:spcBef>
              <a:spcPct val="0"/>
            </a:spcBef>
            <a:spcAft>
              <a:spcPct val="35000"/>
            </a:spcAft>
          </a:pPr>
          <a:r>
            <a:rPr lang="sv-SE" sz="1600" kern="1200" dirty="0">
              <a:latin typeface="Bahnschrift" panose="020B0502040204020203" pitchFamily="34" charset="0"/>
            </a:rPr>
            <a:t>Suturering + förband</a:t>
          </a:r>
        </a:p>
      </dsp:txBody>
      <dsp:txXfrm>
        <a:off x="287177" y="2282123"/>
        <a:ext cx="5363101" cy="319654"/>
      </dsp:txXfrm>
    </dsp:sp>
    <dsp:sp modelId="{7F4EF98B-FEE3-4C1F-8311-55C9E377F55A}">
      <dsp:nvSpPr>
        <dsp:cNvPr id="0" name=""/>
        <dsp:cNvSpPr/>
      </dsp:nvSpPr>
      <dsp:spPr>
        <a:xfrm>
          <a:off x="0" y="2986270"/>
          <a:ext cx="5668962"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04CFF-8570-44F9-B9E9-F0A025786641}">
      <dsp:nvSpPr>
        <dsp:cNvPr id="0" name=""/>
        <dsp:cNvSpPr/>
      </dsp:nvSpPr>
      <dsp:spPr>
        <a:xfrm>
          <a:off x="269884" y="2809150"/>
          <a:ext cx="5397687"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91" tIns="0" rIns="149991" bIns="0" numCol="1" spcCol="1270" anchor="ctr" anchorCtr="0">
          <a:noAutofit/>
        </a:bodyPr>
        <a:lstStyle/>
        <a:p>
          <a:pPr lvl="0" algn="l" defTabSz="711200">
            <a:lnSpc>
              <a:spcPct val="90000"/>
            </a:lnSpc>
            <a:spcBef>
              <a:spcPct val="0"/>
            </a:spcBef>
            <a:spcAft>
              <a:spcPct val="35000"/>
            </a:spcAft>
          </a:pPr>
          <a:r>
            <a:rPr lang="sv-SE" sz="1600" kern="1200" dirty="0">
              <a:latin typeface="Bahnschrift" panose="020B0502040204020203" pitchFamily="34" charset="0"/>
            </a:rPr>
            <a:t>Tidsmatcha med transplantation</a:t>
          </a:r>
        </a:p>
      </dsp:txBody>
      <dsp:txXfrm>
        <a:off x="287177" y="2826443"/>
        <a:ext cx="5363101" cy="319654"/>
      </dsp:txXfrm>
    </dsp:sp>
    <dsp:sp modelId="{62F75E0E-DDA7-4597-AED4-DEBFD231E7FE}">
      <dsp:nvSpPr>
        <dsp:cNvPr id="0" name=""/>
        <dsp:cNvSpPr/>
      </dsp:nvSpPr>
      <dsp:spPr>
        <a:xfrm>
          <a:off x="0" y="3549928"/>
          <a:ext cx="5668962"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8C7B89-B0CB-4682-B9DE-75748310BEAD}">
      <dsp:nvSpPr>
        <dsp:cNvPr id="0" name=""/>
        <dsp:cNvSpPr/>
      </dsp:nvSpPr>
      <dsp:spPr>
        <a:xfrm>
          <a:off x="269884" y="3353470"/>
          <a:ext cx="5397687" cy="37357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91" tIns="0" rIns="149991" bIns="0" numCol="1" spcCol="1270" anchor="ctr" anchorCtr="0">
          <a:noAutofit/>
        </a:bodyPr>
        <a:lstStyle/>
        <a:p>
          <a:pPr lvl="0" algn="l" defTabSz="711200">
            <a:lnSpc>
              <a:spcPct val="90000"/>
            </a:lnSpc>
            <a:spcBef>
              <a:spcPct val="0"/>
            </a:spcBef>
            <a:spcAft>
              <a:spcPct val="35000"/>
            </a:spcAft>
          </a:pPr>
          <a:r>
            <a:rPr lang="sv-SE" sz="1600" kern="1200" dirty="0">
              <a:latin typeface="Bahnschrift" panose="020B0502040204020203" pitchFamily="34" charset="0"/>
            </a:rPr>
            <a:t>Sällanhändelse för lokal personal</a:t>
          </a:r>
        </a:p>
      </dsp:txBody>
      <dsp:txXfrm>
        <a:off x="288121" y="3371707"/>
        <a:ext cx="5361213" cy="337103"/>
      </dsp:txXfrm>
    </dsp:sp>
    <dsp:sp modelId="{09BE6091-0A02-4083-9D04-3E2A5EAB3476}">
      <dsp:nvSpPr>
        <dsp:cNvPr id="0" name=""/>
        <dsp:cNvSpPr/>
      </dsp:nvSpPr>
      <dsp:spPr>
        <a:xfrm>
          <a:off x="0" y="4094248"/>
          <a:ext cx="5668962"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1F81A-CCD9-4AF2-B03A-9F354AE4B5F1}">
      <dsp:nvSpPr>
        <dsp:cNvPr id="0" name=""/>
        <dsp:cNvSpPr/>
      </dsp:nvSpPr>
      <dsp:spPr>
        <a:xfrm>
          <a:off x="269884" y="3917128"/>
          <a:ext cx="5397687"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91" tIns="0" rIns="149991" bIns="0" numCol="1" spcCol="1270" anchor="ctr" anchorCtr="0">
          <a:noAutofit/>
        </a:bodyPr>
        <a:lstStyle/>
        <a:p>
          <a:pPr lvl="0" algn="l" defTabSz="711200">
            <a:lnSpc>
              <a:spcPct val="90000"/>
            </a:lnSpc>
            <a:spcBef>
              <a:spcPct val="0"/>
            </a:spcBef>
            <a:spcAft>
              <a:spcPct val="35000"/>
            </a:spcAft>
          </a:pPr>
          <a:r>
            <a:rPr lang="sv-SE" sz="1600" kern="1200" dirty="0">
              <a:latin typeface="Bahnschrift" panose="020B0502040204020203" pitchFamily="34" charset="0"/>
            </a:rPr>
            <a:t>Avsked för närstående på IVA</a:t>
          </a:r>
          <a:r>
            <a:rPr lang="sv-SE" sz="1100" kern="1200" dirty="0"/>
            <a:t>	</a:t>
          </a:r>
        </a:p>
      </dsp:txBody>
      <dsp:txXfrm>
        <a:off x="287177" y="3934421"/>
        <a:ext cx="5363101"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8824-A245-4FAE-9AD2-377F555A1402}">
      <dsp:nvSpPr>
        <dsp:cNvPr id="0" name=""/>
        <dsp:cNvSpPr/>
      </dsp:nvSpPr>
      <dsp:spPr>
        <a:xfrm rot="10800000">
          <a:off x="811737" y="1392"/>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Hornhinnor</a:t>
          </a:r>
        </a:p>
      </dsp:txBody>
      <dsp:txXfrm rot="10800000">
        <a:off x="951918" y="1392"/>
        <a:ext cx="2525998" cy="560723"/>
      </dsp:txXfrm>
    </dsp:sp>
    <dsp:sp modelId="{46A75FFC-5E9E-4552-8EA3-824C3053AC9D}">
      <dsp:nvSpPr>
        <dsp:cNvPr id="0" name=""/>
        <dsp:cNvSpPr/>
      </dsp:nvSpPr>
      <dsp:spPr>
        <a:xfrm>
          <a:off x="531375" y="1392"/>
          <a:ext cx="560723" cy="560723"/>
        </a:xfrm>
        <a:prstGeom prst="ellipse">
          <a:avLst/>
        </a:prstGeom>
        <a:blipFill>
          <a:blip xmlns:r="http://schemas.openxmlformats.org/officeDocument/2006/relationships"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E4F580-4589-49E4-8C95-4069009ED2B7}">
      <dsp:nvSpPr>
        <dsp:cNvPr id="0" name=""/>
        <dsp:cNvSpPr/>
      </dsp:nvSpPr>
      <dsp:spPr>
        <a:xfrm rot="10800000">
          <a:off x="811737" y="729495"/>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Hjärtklaffar</a:t>
          </a:r>
        </a:p>
      </dsp:txBody>
      <dsp:txXfrm rot="10800000">
        <a:off x="951918" y="729495"/>
        <a:ext cx="2525998" cy="560723"/>
      </dsp:txXfrm>
    </dsp:sp>
    <dsp:sp modelId="{C7DB460D-A5A2-4710-9E8E-7922E14F12FD}">
      <dsp:nvSpPr>
        <dsp:cNvPr id="0" name=""/>
        <dsp:cNvSpPr/>
      </dsp:nvSpPr>
      <dsp:spPr>
        <a:xfrm>
          <a:off x="531375" y="729495"/>
          <a:ext cx="560723" cy="560723"/>
        </a:xfrm>
        <a:prstGeom prst="ellipse">
          <a:avLst/>
        </a:prstGeom>
        <a:blipFill>
          <a:blip xmlns:r="http://schemas.openxmlformats.org/officeDocument/2006/relationships"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D7282-C7B4-4652-8C1D-E834CD92EABC}">
      <dsp:nvSpPr>
        <dsp:cNvPr id="0" name=""/>
        <dsp:cNvSpPr/>
      </dsp:nvSpPr>
      <dsp:spPr>
        <a:xfrm rot="10800000">
          <a:off x="811737" y="1457599"/>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Hud</a:t>
          </a:r>
        </a:p>
      </dsp:txBody>
      <dsp:txXfrm rot="10800000">
        <a:off x="951918" y="1457599"/>
        <a:ext cx="2525998" cy="560723"/>
      </dsp:txXfrm>
    </dsp:sp>
    <dsp:sp modelId="{EFA050EC-7C03-4446-8996-8D2791DD5319}">
      <dsp:nvSpPr>
        <dsp:cNvPr id="0" name=""/>
        <dsp:cNvSpPr/>
      </dsp:nvSpPr>
      <dsp:spPr>
        <a:xfrm>
          <a:off x="531375" y="1457599"/>
          <a:ext cx="560723" cy="560723"/>
        </a:xfrm>
        <a:prstGeom prst="ellipse">
          <a:avLst/>
        </a:prstGeom>
        <a:blipFill>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9E0B5-C948-4799-884E-15FE2375E222}">
      <dsp:nvSpPr>
        <dsp:cNvPr id="0" name=""/>
        <dsp:cNvSpPr/>
      </dsp:nvSpPr>
      <dsp:spPr>
        <a:xfrm rot="10800000">
          <a:off x="811737" y="2185702"/>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Rörben</a:t>
          </a:r>
          <a:endParaRPr lang="sv-SE" sz="2500" kern="1200" dirty="0">
            <a:latin typeface="Bahnschrift SemiLight SemiConde" panose="020B0502040204020203" pitchFamily="34" charset="0"/>
          </a:endParaRPr>
        </a:p>
      </dsp:txBody>
      <dsp:txXfrm rot="10800000">
        <a:off x="951918" y="2185702"/>
        <a:ext cx="2525998" cy="560723"/>
      </dsp:txXfrm>
    </dsp:sp>
    <dsp:sp modelId="{FCE4FC3F-B3D1-4E61-9813-63013391CD1D}">
      <dsp:nvSpPr>
        <dsp:cNvPr id="0" name=""/>
        <dsp:cNvSpPr/>
      </dsp:nvSpPr>
      <dsp:spPr>
        <a:xfrm>
          <a:off x="531375" y="2185702"/>
          <a:ext cx="560723" cy="560723"/>
        </a:xfrm>
        <a:prstGeom prst="ellipse">
          <a:avLst/>
        </a:prstGeom>
        <a:blipFill>
          <a:blip xmlns:r="http://schemas.openxmlformats.org/officeDocument/2006/relationships"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C8CD9-2E65-4D14-96F2-DD2DE6790F36}">
      <dsp:nvSpPr>
        <dsp:cNvPr id="0" name=""/>
        <dsp:cNvSpPr/>
      </dsp:nvSpPr>
      <dsp:spPr>
        <a:xfrm rot="10800000">
          <a:off x="811737" y="2913806"/>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Hörselben</a:t>
          </a:r>
        </a:p>
      </dsp:txBody>
      <dsp:txXfrm rot="10800000">
        <a:off x="951918" y="2913806"/>
        <a:ext cx="2525998" cy="560723"/>
      </dsp:txXfrm>
    </dsp:sp>
    <dsp:sp modelId="{75D5307D-8893-4688-90D5-22C4A222AB65}">
      <dsp:nvSpPr>
        <dsp:cNvPr id="0" name=""/>
        <dsp:cNvSpPr/>
      </dsp:nvSpPr>
      <dsp:spPr>
        <a:xfrm>
          <a:off x="531375" y="2913806"/>
          <a:ext cx="560723" cy="560723"/>
        </a:xfrm>
        <a:prstGeom prst="ellipse">
          <a:avLst/>
        </a:prstGeom>
        <a:blipFill>
          <a:blip xmlns:r="http://schemas.openxmlformats.org/officeDocument/2006/relationships"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AAAB3-DB47-42E2-8C83-EA2D495969A4}">
      <dsp:nvSpPr>
        <dsp:cNvPr id="0" name=""/>
        <dsp:cNvSpPr/>
      </dsp:nvSpPr>
      <dsp:spPr>
        <a:xfrm rot="10800000">
          <a:off x="811737" y="3641909"/>
          <a:ext cx="2666179" cy="560723"/>
        </a:xfrm>
        <a:prstGeom prst="homePlate">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63" tIns="91440" rIns="170688" bIns="91440"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Senor</a:t>
          </a:r>
        </a:p>
      </dsp:txBody>
      <dsp:txXfrm rot="10800000">
        <a:off x="951918" y="3641909"/>
        <a:ext cx="2525998" cy="560723"/>
      </dsp:txXfrm>
    </dsp:sp>
    <dsp:sp modelId="{B4381318-AE25-4370-9691-BE18BE0FE588}">
      <dsp:nvSpPr>
        <dsp:cNvPr id="0" name=""/>
        <dsp:cNvSpPr/>
      </dsp:nvSpPr>
      <dsp:spPr>
        <a:xfrm>
          <a:off x="531375" y="3641909"/>
          <a:ext cx="560723" cy="560723"/>
        </a:xfrm>
        <a:prstGeom prst="ellipse">
          <a:avLst/>
        </a:prstGeom>
        <a:blipFill>
          <a:blip xmlns:r="http://schemas.openxmlformats.org/officeDocument/2006/relationships"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70C70-FE26-42AE-ADE0-BB8792F168BA}">
      <dsp:nvSpPr>
        <dsp:cNvPr id="0" name=""/>
        <dsp:cNvSpPr/>
      </dsp:nvSpPr>
      <dsp:spPr>
        <a:xfrm>
          <a:off x="0" y="1014300"/>
          <a:ext cx="6492875" cy="1521000"/>
        </a:xfrm>
        <a:prstGeom prst="roundRect">
          <a:avLst/>
        </a:prstGeom>
        <a:solidFill>
          <a:schemeClr val="accent3">
            <a:hueOff val="0"/>
            <a:satOff val="0"/>
            <a:lumOff val="0"/>
            <a:alphaOff val="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sv-SE" sz="2800" kern="1200" dirty="0">
              <a:latin typeface="Bahnschrift SemiLight SemiConde" panose="020B0502040204020203" pitchFamily="34" charset="0"/>
            </a:rPr>
            <a:t>Donation after Brain Death = </a:t>
          </a:r>
          <a:r>
            <a:rPr lang="sv-SE" sz="2800" b="1" kern="1200" dirty="0">
              <a:latin typeface="Bahnschrift SemiLight SemiConde" panose="020B0502040204020203" pitchFamily="34" charset="0"/>
            </a:rPr>
            <a:t>DBD</a:t>
          </a:r>
          <a:br>
            <a:rPr lang="sv-SE" sz="2800" b="1" kern="1200" dirty="0">
              <a:latin typeface="Bahnschrift SemiLight SemiConde" panose="020B0502040204020203" pitchFamily="34" charset="0"/>
            </a:rPr>
          </a:br>
          <a:r>
            <a:rPr lang="sv-SE" sz="2800" kern="1200" dirty="0">
              <a:latin typeface="Bahnschrift SemiLight SemiConde" panose="020B0502040204020203" pitchFamily="34" charset="0"/>
            </a:rPr>
            <a:t>död till följd av en mycket svår hjärnskada</a:t>
          </a:r>
        </a:p>
      </dsp:txBody>
      <dsp:txXfrm>
        <a:off x="74249" y="1088549"/>
        <a:ext cx="6344377" cy="1372502"/>
      </dsp:txXfrm>
    </dsp:sp>
    <dsp:sp modelId="{3C445A29-C292-49FA-B869-BEAD3DEF92A7}">
      <dsp:nvSpPr>
        <dsp:cNvPr id="0" name=""/>
        <dsp:cNvSpPr/>
      </dsp:nvSpPr>
      <dsp:spPr>
        <a:xfrm>
          <a:off x="0" y="2722500"/>
          <a:ext cx="6492875" cy="1521000"/>
        </a:xfrm>
        <a:prstGeom prst="roundRect">
          <a:avLst/>
        </a:prstGeom>
        <a:solidFill>
          <a:srgbClr val="6B89A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sv-SE" sz="2800" kern="1200" dirty="0">
              <a:latin typeface="Bahnschrift SemiLight SemiConde" panose="020B0502040204020203" pitchFamily="34" charset="0"/>
            </a:rPr>
            <a:t>Donation after Circulatory Death = </a:t>
          </a:r>
          <a:r>
            <a:rPr lang="sv-SE" sz="2800" b="1" kern="1200" dirty="0">
              <a:latin typeface="Bahnschrift SemiLight SemiConde" panose="020B0502040204020203" pitchFamily="34" charset="0"/>
            </a:rPr>
            <a:t>DCD</a:t>
          </a:r>
          <a:r>
            <a:rPr lang="sv-SE" sz="2800" kern="1200" dirty="0">
              <a:latin typeface="Bahnschrift SemiLight SemiConde" panose="020B0502040204020203" pitchFamily="34" charset="0"/>
            </a:rPr>
            <a:t/>
          </a:r>
          <a:br>
            <a:rPr lang="sv-SE" sz="2800" kern="1200" dirty="0">
              <a:latin typeface="Bahnschrift SemiLight SemiConde" panose="020B0502040204020203" pitchFamily="34" charset="0"/>
            </a:rPr>
          </a:br>
          <a:r>
            <a:rPr lang="sv-SE" sz="2800" kern="1200" dirty="0">
              <a:latin typeface="Bahnschrift SemiLight SemiConde" panose="020B0502040204020203" pitchFamily="34" charset="0"/>
            </a:rPr>
            <a:t>död till följd av att cirkulationen helt har upphört</a:t>
          </a:r>
        </a:p>
      </dsp:txBody>
      <dsp:txXfrm>
        <a:off x="74249" y="2796749"/>
        <a:ext cx="6344377" cy="1372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38CA2-D622-4E12-BD03-41402C073E93}">
      <dsp:nvSpPr>
        <dsp:cNvPr id="0" name=""/>
        <dsp:cNvSpPr/>
      </dsp:nvSpPr>
      <dsp:spPr>
        <a:xfrm>
          <a:off x="524586" y="3264947"/>
          <a:ext cx="4956806" cy="971357"/>
        </a:xfrm>
        <a:prstGeom prst="roundRect">
          <a:avLst>
            <a:gd name="adj" fmla="val 10000"/>
          </a:avLst>
        </a:prstGeom>
        <a:solidFill>
          <a:srgbClr val="34517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sv-SE" sz="2800" kern="1200" dirty="0">
              <a:latin typeface="Bahnschrift SemiLight SemiConde" panose="020B0502040204020203" pitchFamily="34" charset="0"/>
            </a:rPr>
            <a:t>Den senaste/sista viljeyttringen</a:t>
          </a:r>
        </a:p>
      </dsp:txBody>
      <dsp:txXfrm>
        <a:off x="553036" y="3293397"/>
        <a:ext cx="4899906" cy="914457"/>
      </dsp:txXfrm>
    </dsp:sp>
    <dsp:sp modelId="{7A52A9CC-B897-4CD9-9EAD-1B25A923186B}">
      <dsp:nvSpPr>
        <dsp:cNvPr id="0" name=""/>
        <dsp:cNvSpPr/>
      </dsp:nvSpPr>
      <dsp:spPr>
        <a:xfrm>
          <a:off x="475156" y="133593"/>
          <a:ext cx="971357" cy="971357"/>
        </a:xfrm>
        <a:prstGeom prst="roundRect">
          <a:avLst>
            <a:gd name="adj" fmla="val 16670"/>
          </a:avLst>
        </a:prstGeom>
        <a:blipFill rotWithShape="1">
          <a:blip xmlns:r="http://schemas.openxmlformats.org/officeDocument/2006/relationships" r:embed="rId1">
            <a:duotone>
              <a:schemeClr val="accent3">
                <a:shade val="45000"/>
                <a:satMod val="135000"/>
              </a:schemeClr>
              <a:prstClr val="white"/>
            </a:duotone>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B5C5D-4947-417E-A622-1D3F2BCC3AD1}">
      <dsp:nvSpPr>
        <dsp:cNvPr id="0" name=""/>
        <dsp:cNvSpPr/>
      </dsp:nvSpPr>
      <dsp:spPr>
        <a:xfrm>
          <a:off x="1545234" y="157333"/>
          <a:ext cx="3927168" cy="971357"/>
        </a:xfrm>
        <a:prstGeom prst="roundRect">
          <a:avLst>
            <a:gd name="adj" fmla="val 16670"/>
          </a:avLst>
        </a:prstGeom>
        <a:solidFill>
          <a:srgbClr val="4D77A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Donationsregistret</a:t>
          </a:r>
          <a:br>
            <a:rPr lang="sv-SE" sz="2400" kern="1200" dirty="0">
              <a:latin typeface="Bahnschrift SemiLight SemiConde" panose="020B0502040204020203" pitchFamily="34" charset="0"/>
            </a:rPr>
          </a:br>
          <a:r>
            <a:rPr lang="sv-SE" sz="200" kern="1200" dirty="0">
              <a:latin typeface="Bahnschrift SemiLight SemiConde" panose="020B0502040204020203" pitchFamily="34" charset="0"/>
            </a:rPr>
            <a:t> </a:t>
          </a:r>
          <a:r>
            <a:rPr lang="sv-SE" sz="2400" kern="1200" dirty="0">
              <a:latin typeface="Bahnschrift SemiLight SemiConde" panose="020B0502040204020203" pitchFamily="34" charset="0"/>
            </a:rPr>
            <a:t/>
          </a:r>
          <a:br>
            <a:rPr lang="sv-SE" sz="2400" kern="1200" dirty="0">
              <a:latin typeface="Bahnschrift SemiLight SemiConde" panose="020B0502040204020203" pitchFamily="34" charset="0"/>
            </a:rPr>
          </a:br>
          <a:r>
            <a:rPr lang="sv-SE" sz="1800" kern="1200" dirty="0">
              <a:latin typeface="Bahnschrift SemiLight SemiConde" panose="020B0502040204020203" pitchFamily="34" charset="0"/>
            </a:rPr>
            <a:t>via </a:t>
          </a:r>
          <a:r>
            <a:rPr lang="sv-SE" sz="1800" i="0" kern="1200" dirty="0">
              <a:latin typeface="Bahnschrift SemiLight SemiConde" panose="020B0502040204020203" pitchFamily="34" charset="0"/>
            </a:rPr>
            <a:t>Socialstyrelsen.se</a:t>
          </a:r>
        </a:p>
      </dsp:txBody>
      <dsp:txXfrm>
        <a:off x="1592660" y="204759"/>
        <a:ext cx="3832316" cy="876505"/>
      </dsp:txXfrm>
    </dsp:sp>
    <dsp:sp modelId="{B85ECA9F-9CCE-4696-8558-76E895F5EB98}">
      <dsp:nvSpPr>
        <dsp:cNvPr id="0" name=""/>
        <dsp:cNvSpPr/>
      </dsp:nvSpPr>
      <dsp:spPr>
        <a:xfrm>
          <a:off x="537760" y="1176734"/>
          <a:ext cx="971357" cy="971357"/>
        </a:xfrm>
        <a:prstGeom prst="roundRect">
          <a:avLst>
            <a:gd name="adj" fmla="val 16670"/>
          </a:avLst>
        </a:prstGeom>
        <a:blipFill rotWithShape="1">
          <a:blip xmlns:r="http://schemas.openxmlformats.org/officeDocument/2006/relationships" r:embed="rId2">
            <a:duotone>
              <a:schemeClr val="accent3">
                <a:shade val="45000"/>
                <a:satMod val="135000"/>
              </a:schemeClr>
              <a:prstClr val="white"/>
            </a:duotone>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53D5A-7528-4B3E-A656-48B1C9891762}">
      <dsp:nvSpPr>
        <dsp:cNvPr id="0" name=""/>
        <dsp:cNvSpPr/>
      </dsp:nvSpPr>
      <dsp:spPr>
        <a:xfrm>
          <a:off x="1554224" y="1176734"/>
          <a:ext cx="3927168" cy="971357"/>
        </a:xfrm>
        <a:prstGeom prst="roundRect">
          <a:avLst>
            <a:gd name="adj" fmla="val 16670"/>
          </a:avLst>
        </a:prstGeom>
        <a:solidFill>
          <a:srgbClr val="476D9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sv-SE" sz="2400" kern="1200" dirty="0">
              <a:latin typeface="Bahnschrift SemiLight SemiConde" panose="020B0502040204020203" pitchFamily="34" charset="0"/>
            </a:rPr>
            <a:t>Prata med närstående</a:t>
          </a:r>
        </a:p>
      </dsp:txBody>
      <dsp:txXfrm>
        <a:off x="1601650" y="1224160"/>
        <a:ext cx="3832316" cy="876505"/>
      </dsp:txXfrm>
    </dsp:sp>
    <dsp:sp modelId="{F205CA4A-9EDF-4A0B-A01E-7B2C6A5A464F}">
      <dsp:nvSpPr>
        <dsp:cNvPr id="0" name=""/>
        <dsp:cNvSpPr/>
      </dsp:nvSpPr>
      <dsp:spPr>
        <a:xfrm>
          <a:off x="612326" y="2126298"/>
          <a:ext cx="870714" cy="944965"/>
        </a:xfrm>
        <a:prstGeom prst="roundRect">
          <a:avLst>
            <a:gd name="adj" fmla="val 16670"/>
          </a:avLst>
        </a:prstGeom>
        <a:blipFill rotWithShape="1">
          <a:blip xmlns:r="http://schemas.openxmlformats.org/officeDocument/2006/relationships" r:embed="rId3">
            <a:duotone>
              <a:schemeClr val="accent3">
                <a:shade val="45000"/>
                <a:satMod val="135000"/>
              </a:schemeClr>
              <a:prstClr val="white"/>
            </a:duotone>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A16CF-68F7-415A-BC25-7E3E2D0782CD}">
      <dsp:nvSpPr>
        <dsp:cNvPr id="0" name=""/>
        <dsp:cNvSpPr/>
      </dsp:nvSpPr>
      <dsp:spPr>
        <a:xfrm>
          <a:off x="1554224" y="2148042"/>
          <a:ext cx="3927168" cy="971357"/>
        </a:xfrm>
        <a:prstGeom prst="roundRect">
          <a:avLst>
            <a:gd name="adj" fmla="val 16670"/>
          </a:avLst>
        </a:prstGeom>
        <a:solidFill>
          <a:srgbClr val="3C5D8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sv-SE" sz="2400" i="0" kern="1200" dirty="0">
              <a:latin typeface="Bahnschrift SemiLight SemiConde" panose="020B0502040204020203" pitchFamily="34" charset="0"/>
            </a:rPr>
            <a:t>Donationskort – digitalt</a:t>
          </a:r>
          <a:r>
            <a:rPr lang="sv-SE" sz="2000" i="0" kern="1200" dirty="0">
              <a:latin typeface="Bahnschrift SemiLight SemiConde" panose="020B0502040204020203" pitchFamily="34" charset="0"/>
            </a:rPr>
            <a:t/>
          </a:r>
          <a:br>
            <a:rPr lang="sv-SE" sz="2000" i="0" kern="1200" dirty="0">
              <a:latin typeface="Bahnschrift SemiLight SemiConde" panose="020B0502040204020203" pitchFamily="34" charset="0"/>
            </a:rPr>
          </a:br>
          <a:r>
            <a:rPr lang="sv-SE" sz="300" i="0" kern="1200" dirty="0">
              <a:latin typeface="Bahnschrift SemiLight SemiConde" panose="020B0502040204020203" pitchFamily="34" charset="0"/>
            </a:rPr>
            <a:t> </a:t>
          </a:r>
          <a:r>
            <a:rPr lang="sv-SE" sz="2000" i="0" kern="1200" dirty="0">
              <a:latin typeface="Bahnschrift SemiLight SemiConde" panose="020B0502040204020203" pitchFamily="34" charset="0"/>
            </a:rPr>
            <a:t/>
          </a:r>
          <a:br>
            <a:rPr lang="sv-SE" sz="2000" i="0" kern="1200" dirty="0">
              <a:latin typeface="Bahnschrift SemiLight SemiConde" panose="020B0502040204020203" pitchFamily="34" charset="0"/>
            </a:rPr>
          </a:br>
          <a:r>
            <a:rPr lang="sv-SE" sz="1800" i="0" kern="1200" dirty="0">
              <a:latin typeface="Bahnschrift SemiLight SemiConde" panose="020B0502040204020203" pitchFamily="34" charset="0"/>
            </a:rPr>
            <a:t>Papperskort tillverkas ej längre</a:t>
          </a:r>
        </a:p>
      </dsp:txBody>
      <dsp:txXfrm>
        <a:off x="1601650" y="2195468"/>
        <a:ext cx="3832316" cy="876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D0E20-2466-4347-8C72-D845BA2EEB34}">
      <dsp:nvSpPr>
        <dsp:cNvPr id="0" name=""/>
        <dsp:cNvSpPr/>
      </dsp:nvSpPr>
      <dsp:spPr>
        <a:xfrm>
          <a:off x="4727" y="1466583"/>
          <a:ext cx="4089315" cy="1476273"/>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sv-SE" sz="2000" kern="1200" dirty="0">
              <a:latin typeface="Bahnschrift SemiLight SemiConde" panose="020B0502040204020203" pitchFamily="34" charset="0"/>
            </a:rPr>
            <a:t>Vård före brytpunkt</a:t>
          </a:r>
        </a:p>
      </dsp:txBody>
      <dsp:txXfrm>
        <a:off x="742864" y="1466583"/>
        <a:ext cx="2613042" cy="1476273"/>
      </dsp:txXfrm>
    </dsp:sp>
    <dsp:sp modelId="{4FD3FFF1-FE89-4B7C-A612-7D8D43079908}">
      <dsp:nvSpPr>
        <dsp:cNvPr id="0" name=""/>
        <dsp:cNvSpPr/>
      </dsp:nvSpPr>
      <dsp:spPr>
        <a:xfrm>
          <a:off x="3724974" y="1466583"/>
          <a:ext cx="5214199" cy="1476273"/>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sv-SE" sz="2000" kern="1200" dirty="0">
              <a:latin typeface="Bahnschrift SemiLight SemiConde" panose="020B0502040204020203" pitchFamily="34" charset="0"/>
            </a:rPr>
            <a:t>Organbevarande behandling</a:t>
          </a:r>
          <a:br>
            <a:rPr lang="sv-SE" sz="2000" kern="1200" dirty="0">
              <a:latin typeface="Bahnschrift SemiLight SemiConde" panose="020B0502040204020203" pitchFamily="34" charset="0"/>
            </a:rPr>
          </a:br>
          <a:r>
            <a:rPr lang="sv-SE" sz="2000" kern="1200" dirty="0">
              <a:latin typeface="Bahnschrift SemiLight SemiConde" panose="020B0502040204020203" pitchFamily="34" charset="0"/>
            </a:rPr>
            <a:t>max 72h</a:t>
          </a:r>
        </a:p>
      </dsp:txBody>
      <dsp:txXfrm>
        <a:off x="4463111" y="1466583"/>
        <a:ext cx="3737926" cy="1476273"/>
      </dsp:txXfrm>
    </dsp:sp>
    <dsp:sp modelId="{C8C96904-C651-4EBF-89F2-9517FA66C6B8}">
      <dsp:nvSpPr>
        <dsp:cNvPr id="0" name=""/>
        <dsp:cNvSpPr/>
      </dsp:nvSpPr>
      <dsp:spPr>
        <a:xfrm>
          <a:off x="8570104" y="1466583"/>
          <a:ext cx="3403807" cy="1476273"/>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sv-SE" sz="2000" kern="1200" dirty="0">
              <a:latin typeface="Bahnschrift SemiLight SemiConde" panose="020B0502040204020203" pitchFamily="34" charset="0"/>
            </a:rPr>
            <a:t>Medicinska insatser efter döden max 24h</a:t>
          </a:r>
        </a:p>
      </dsp:txBody>
      <dsp:txXfrm>
        <a:off x="9308241" y="1466583"/>
        <a:ext cx="1927534" cy="14762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AA61-9CD5-46FF-BAFD-52F04ADF3F7D}">
      <dsp:nvSpPr>
        <dsp:cNvPr id="0" name=""/>
        <dsp:cNvSpPr/>
      </dsp:nvSpPr>
      <dsp:spPr>
        <a:xfrm rot="10800000">
          <a:off x="1386581" y="712"/>
          <a:ext cx="4557034" cy="955025"/>
        </a:xfrm>
        <a:prstGeom prst="homePlate">
          <a:avLst/>
        </a:prstGeom>
        <a:solidFill>
          <a:srgbClr val="34517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140" tIns="102870" rIns="192024" bIns="102870" numCol="1" spcCol="1270" anchor="ctr" anchorCtr="0">
          <a:noAutofit/>
        </a:bodyPr>
        <a:lstStyle/>
        <a:p>
          <a:pPr lvl="0" algn="ctr" defTabSz="1200150">
            <a:lnSpc>
              <a:spcPct val="90000"/>
            </a:lnSpc>
            <a:spcBef>
              <a:spcPct val="0"/>
            </a:spcBef>
            <a:spcAft>
              <a:spcPct val="35000"/>
            </a:spcAft>
          </a:pPr>
          <a:r>
            <a:rPr lang="sv-SE" sz="2700" kern="1200" dirty="0">
              <a:latin typeface="Bahnschrift SemiLight SemiConde" panose="020B0502040204020203" pitchFamily="34" charset="0"/>
            </a:rPr>
            <a:t>Anamnes</a:t>
          </a:r>
        </a:p>
      </dsp:txBody>
      <dsp:txXfrm rot="10800000">
        <a:off x="1625337" y="712"/>
        <a:ext cx="4318278" cy="955025"/>
      </dsp:txXfrm>
    </dsp:sp>
    <dsp:sp modelId="{D710DBC3-88C1-45E1-9708-79829B5A4CD7}">
      <dsp:nvSpPr>
        <dsp:cNvPr id="0" name=""/>
        <dsp:cNvSpPr/>
      </dsp:nvSpPr>
      <dsp:spPr>
        <a:xfrm>
          <a:off x="909068" y="712"/>
          <a:ext cx="955025" cy="955025"/>
        </a:xfrm>
        <a:prstGeom prst="ellipse">
          <a:avLst/>
        </a:prstGeom>
        <a:blipFill rotWithShape="1">
          <a:blip xmlns:r="http://schemas.openxmlformats.org/officeDocument/2006/relationships" r:embed="rId1">
            <a:duotone>
              <a:schemeClr val="bg2">
                <a:shade val="45000"/>
                <a:satMod val="135000"/>
              </a:schemeClr>
              <a:prstClr val="white"/>
            </a:duotone>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8BBFA-E162-4084-9B5B-1CB3DAF3CD83}">
      <dsp:nvSpPr>
        <dsp:cNvPr id="0" name=""/>
        <dsp:cNvSpPr/>
      </dsp:nvSpPr>
      <dsp:spPr>
        <a:xfrm rot="10800000">
          <a:off x="1386581" y="1240820"/>
          <a:ext cx="4557034" cy="955025"/>
        </a:xfrm>
        <a:prstGeom prst="homePlate">
          <a:avLst/>
        </a:prstGeom>
        <a:solidFill>
          <a:srgbClr val="3F628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140" tIns="102870" rIns="192024" bIns="102870" numCol="1" spcCol="1270" anchor="ctr" anchorCtr="0">
          <a:noAutofit/>
        </a:bodyPr>
        <a:lstStyle/>
        <a:p>
          <a:pPr lvl="0" algn="ctr" defTabSz="1200150">
            <a:lnSpc>
              <a:spcPct val="90000"/>
            </a:lnSpc>
            <a:spcBef>
              <a:spcPct val="0"/>
            </a:spcBef>
            <a:spcAft>
              <a:spcPct val="35000"/>
            </a:spcAft>
          </a:pPr>
          <a:r>
            <a:rPr lang="sv-SE" sz="2700" kern="1200" dirty="0">
              <a:latin typeface="Bahnschrift SemiLight SemiConde" panose="020B0502040204020203" pitchFamily="34" charset="0"/>
            </a:rPr>
            <a:t>Provtagning</a:t>
          </a:r>
        </a:p>
      </dsp:txBody>
      <dsp:txXfrm rot="10800000">
        <a:off x="1625337" y="1240820"/>
        <a:ext cx="4318278" cy="955025"/>
      </dsp:txXfrm>
    </dsp:sp>
    <dsp:sp modelId="{ECB6F7D4-3B80-4BEB-B7FF-07C5ADA209F0}">
      <dsp:nvSpPr>
        <dsp:cNvPr id="0" name=""/>
        <dsp:cNvSpPr/>
      </dsp:nvSpPr>
      <dsp:spPr>
        <a:xfrm>
          <a:off x="909068" y="1240820"/>
          <a:ext cx="955025" cy="955025"/>
        </a:xfrm>
        <a:prstGeom prst="ellipse">
          <a:avLst/>
        </a:prstGeom>
        <a:blipFill rotWithShape="1">
          <a:blip xmlns:r="http://schemas.openxmlformats.org/officeDocument/2006/relationships" r:embed="rId2">
            <a:duotone>
              <a:schemeClr val="bg2">
                <a:shade val="45000"/>
                <a:satMod val="135000"/>
              </a:schemeClr>
              <a:prstClr val="white"/>
            </a:duotone>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273670-7195-440B-86D4-DF809FFB9A8D}">
      <dsp:nvSpPr>
        <dsp:cNvPr id="0" name=""/>
        <dsp:cNvSpPr/>
      </dsp:nvSpPr>
      <dsp:spPr>
        <a:xfrm rot="10800000">
          <a:off x="1386581" y="2480928"/>
          <a:ext cx="4557034" cy="955025"/>
        </a:xfrm>
        <a:prstGeom prst="homePlate">
          <a:avLst/>
        </a:prstGeom>
        <a:solidFill>
          <a:srgbClr val="4C77A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140" tIns="102870" rIns="192024" bIns="102870" numCol="1" spcCol="1270" anchor="ctr" anchorCtr="0">
          <a:noAutofit/>
        </a:bodyPr>
        <a:lstStyle/>
        <a:p>
          <a:pPr lvl="0" algn="ctr" defTabSz="1200150">
            <a:lnSpc>
              <a:spcPct val="90000"/>
            </a:lnSpc>
            <a:spcBef>
              <a:spcPct val="0"/>
            </a:spcBef>
            <a:spcAft>
              <a:spcPct val="35000"/>
            </a:spcAft>
          </a:pPr>
          <a:r>
            <a:rPr lang="sv-SE" sz="2700" kern="1200" dirty="0">
              <a:latin typeface="Bahnschrift SemiLight SemiConde" panose="020B0502040204020203" pitchFamily="34" charset="0"/>
            </a:rPr>
            <a:t>Riktade undersökningar</a:t>
          </a:r>
        </a:p>
      </dsp:txBody>
      <dsp:txXfrm rot="10800000">
        <a:off x="1625337" y="2480928"/>
        <a:ext cx="4318278" cy="955025"/>
      </dsp:txXfrm>
    </dsp:sp>
    <dsp:sp modelId="{20AE82F2-73F0-4424-8187-787B9A732EDE}">
      <dsp:nvSpPr>
        <dsp:cNvPr id="0" name=""/>
        <dsp:cNvSpPr/>
      </dsp:nvSpPr>
      <dsp:spPr>
        <a:xfrm>
          <a:off x="920499" y="2515233"/>
          <a:ext cx="955025" cy="955025"/>
        </a:xfrm>
        <a:prstGeom prst="ellipse">
          <a:avLst/>
        </a:prstGeom>
        <a:blipFill>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526B4B-A658-4DC7-819D-3C6FBFEBAF6A}">
      <dsp:nvSpPr>
        <dsp:cNvPr id="0" name=""/>
        <dsp:cNvSpPr/>
      </dsp:nvSpPr>
      <dsp:spPr>
        <a:xfrm rot="10800000">
          <a:off x="1386581" y="3721036"/>
          <a:ext cx="4557034" cy="955025"/>
        </a:xfrm>
        <a:prstGeom prst="homePlate">
          <a:avLst/>
        </a:prstGeom>
        <a:solidFill>
          <a:srgbClr val="5B84B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140" tIns="102870" rIns="192024" bIns="102870" numCol="1" spcCol="1270" anchor="ctr" anchorCtr="0">
          <a:noAutofit/>
        </a:bodyPr>
        <a:lstStyle/>
        <a:p>
          <a:pPr lvl="0" algn="ctr" defTabSz="1200150">
            <a:lnSpc>
              <a:spcPct val="90000"/>
            </a:lnSpc>
            <a:spcBef>
              <a:spcPct val="0"/>
            </a:spcBef>
            <a:spcAft>
              <a:spcPct val="35000"/>
            </a:spcAft>
          </a:pPr>
          <a:r>
            <a:rPr lang="sv-SE" sz="2700" kern="1200" dirty="0">
              <a:latin typeface="Bahnschrift SemiLight SemiConde" panose="020B0502040204020203" pitchFamily="34" charset="0"/>
            </a:rPr>
            <a:t>Närståendeintervju &amp; Journalgranskning</a:t>
          </a:r>
        </a:p>
      </dsp:txBody>
      <dsp:txXfrm rot="10800000">
        <a:off x="1625337" y="3721036"/>
        <a:ext cx="4318278" cy="955025"/>
      </dsp:txXfrm>
    </dsp:sp>
    <dsp:sp modelId="{1DA1DC1D-F4E8-43BF-B846-596F94247FA4}">
      <dsp:nvSpPr>
        <dsp:cNvPr id="0" name=""/>
        <dsp:cNvSpPr/>
      </dsp:nvSpPr>
      <dsp:spPr>
        <a:xfrm>
          <a:off x="909068" y="3721036"/>
          <a:ext cx="955025" cy="955025"/>
        </a:xfrm>
        <a:prstGeom prst="ellipse">
          <a:avLst/>
        </a:prstGeom>
        <a:blipFill rotWithShape="1">
          <a:blip xmlns:r="http://schemas.openxmlformats.org/officeDocument/2006/relationships" r:embed="rId4">
            <a:duotone>
              <a:prstClr val="black"/>
              <a:schemeClr val="accent4">
                <a:tint val="45000"/>
                <a:satMod val="400000"/>
              </a:schemeClr>
            </a:duotone>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21A16-69FD-401E-8DBA-2D07F266A294}">
      <dsp:nvSpPr>
        <dsp:cNvPr id="0" name=""/>
        <dsp:cNvSpPr/>
      </dsp:nvSpPr>
      <dsp:spPr>
        <a:xfrm>
          <a:off x="0" y="591502"/>
          <a:ext cx="6492875" cy="743535"/>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sv-SE" sz="3100" kern="1200" dirty="0">
              <a:latin typeface="Bahnschrift SemiLight SemiConde" panose="020B0502040204020203" pitchFamily="34" charset="0"/>
            </a:rPr>
            <a:t>Ingen palpabel puls</a:t>
          </a:r>
        </a:p>
      </dsp:txBody>
      <dsp:txXfrm>
        <a:off x="36296" y="627798"/>
        <a:ext cx="6420283" cy="670943"/>
      </dsp:txXfrm>
    </dsp:sp>
    <dsp:sp modelId="{6844179A-A0B6-4446-9732-E7F906648FA3}">
      <dsp:nvSpPr>
        <dsp:cNvPr id="0" name=""/>
        <dsp:cNvSpPr/>
      </dsp:nvSpPr>
      <dsp:spPr>
        <a:xfrm>
          <a:off x="0" y="1424317"/>
          <a:ext cx="6492875" cy="743535"/>
        </a:xfrm>
        <a:prstGeom prst="roundRect">
          <a:avLst/>
        </a:prstGeom>
        <a:solidFill>
          <a:srgbClr val="4265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sv-SE" sz="3100" kern="1200" dirty="0">
              <a:latin typeface="Bahnschrift SemiLight SemiConde" panose="020B0502040204020203" pitchFamily="34" charset="0"/>
            </a:rPr>
            <a:t>Inga hörbara hjärtljud vid auskultation</a:t>
          </a:r>
        </a:p>
      </dsp:txBody>
      <dsp:txXfrm>
        <a:off x="36296" y="1460613"/>
        <a:ext cx="6420283" cy="670943"/>
      </dsp:txXfrm>
    </dsp:sp>
    <dsp:sp modelId="{CECB8B47-6438-417A-BB8A-B81E0F370327}">
      <dsp:nvSpPr>
        <dsp:cNvPr id="0" name=""/>
        <dsp:cNvSpPr/>
      </dsp:nvSpPr>
      <dsp:spPr>
        <a:xfrm>
          <a:off x="0" y="2257132"/>
          <a:ext cx="6492875" cy="743535"/>
        </a:xfrm>
        <a:prstGeom prst="roundRect">
          <a:avLst/>
        </a:prstGeom>
        <a:solidFill>
          <a:srgbClr val="476B9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sv-SE" sz="3100" kern="1200" dirty="0">
              <a:latin typeface="Bahnschrift SemiLight SemiConde" panose="020B0502040204020203" pitchFamily="34" charset="0"/>
            </a:rPr>
            <a:t>Ingen spontanandning</a:t>
          </a:r>
        </a:p>
      </dsp:txBody>
      <dsp:txXfrm>
        <a:off x="36296" y="2293428"/>
        <a:ext cx="6420283" cy="670943"/>
      </dsp:txXfrm>
    </dsp:sp>
    <dsp:sp modelId="{34A92DBD-3A56-4D65-ADB8-468B49858881}">
      <dsp:nvSpPr>
        <dsp:cNvPr id="0" name=""/>
        <dsp:cNvSpPr/>
      </dsp:nvSpPr>
      <dsp:spPr>
        <a:xfrm>
          <a:off x="0" y="3089947"/>
          <a:ext cx="6492875" cy="743535"/>
        </a:xfrm>
        <a:prstGeom prst="roundRect">
          <a:avLst/>
        </a:prstGeom>
        <a:solidFill>
          <a:srgbClr val="4B73A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sv-SE" sz="3100" kern="1200" dirty="0">
              <a:latin typeface="Bahnschrift SemiLight SemiConde" panose="020B0502040204020203" pitchFamily="34" charset="0"/>
            </a:rPr>
            <a:t>Ljusstela ofta vida pupiller</a:t>
          </a:r>
        </a:p>
      </dsp:txBody>
      <dsp:txXfrm>
        <a:off x="36296" y="3126243"/>
        <a:ext cx="6420283" cy="670943"/>
      </dsp:txXfrm>
    </dsp:sp>
    <dsp:sp modelId="{3C85AFE0-37BB-4E48-A0EC-12E64601F716}">
      <dsp:nvSpPr>
        <dsp:cNvPr id="0" name=""/>
        <dsp:cNvSpPr/>
      </dsp:nvSpPr>
      <dsp:spPr>
        <a:xfrm>
          <a:off x="0" y="3922762"/>
          <a:ext cx="6492875" cy="743535"/>
        </a:xfrm>
        <a:prstGeom prst="roundRect">
          <a:avLst/>
        </a:prstGeom>
        <a:solidFill>
          <a:srgbClr val="5780B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sv-SE" sz="3100" kern="1200" dirty="0">
              <a:latin typeface="Bahnschrift SemiLight SemiConde" panose="020B0502040204020203" pitchFamily="34" charset="0"/>
            </a:rPr>
            <a:t>Alla ovanstående kriterier ska uppfyllas</a:t>
          </a:r>
        </a:p>
      </dsp:txBody>
      <dsp:txXfrm>
        <a:off x="36296" y="3959058"/>
        <a:ext cx="6420283" cy="6709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1D256-BA3E-4577-A4EA-C08AB9660156}">
      <dsp:nvSpPr>
        <dsp:cNvPr id="0" name=""/>
        <dsp:cNvSpPr/>
      </dsp:nvSpPr>
      <dsp:spPr>
        <a:xfrm>
          <a:off x="0" y="0"/>
          <a:ext cx="3950969" cy="743204"/>
        </a:xfrm>
        <a:prstGeom prst="roundRect">
          <a:avLst>
            <a:gd name="adj" fmla="val 10000"/>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sv-SE" altLang="sv-SE" sz="1900" kern="1200" dirty="0">
              <a:latin typeface="Bahnschrift SemiLight SemiConde" panose="020B0502040204020203" pitchFamily="34" charset="0"/>
            </a:rPr>
            <a:t>Hjärnan skadas allvarligt </a:t>
          </a:r>
          <a:br>
            <a:rPr lang="sv-SE" altLang="sv-SE" sz="1900" kern="1200" dirty="0">
              <a:latin typeface="Bahnschrift SemiLight SemiConde" panose="020B0502040204020203" pitchFamily="34" charset="0"/>
            </a:rPr>
          </a:br>
          <a:r>
            <a:rPr lang="sv-SE" altLang="sv-SE" sz="1900" kern="1200" dirty="0">
              <a:latin typeface="Bahnschrift SemiLight SemiConde" panose="020B0502040204020203" pitchFamily="34" charset="0"/>
            </a:rPr>
            <a:t>t ex. blödning, skallskada</a:t>
          </a:r>
          <a:endParaRPr lang="sv-SE" sz="1900" kern="1200" dirty="0">
            <a:latin typeface="Bahnschrift SemiLight SemiConde" panose="020B0502040204020203" pitchFamily="34" charset="0"/>
          </a:endParaRPr>
        </a:p>
      </dsp:txBody>
      <dsp:txXfrm>
        <a:off x="21768" y="21768"/>
        <a:ext cx="3086193" cy="699668"/>
      </dsp:txXfrm>
    </dsp:sp>
    <dsp:sp modelId="{89DF8319-AE52-4F58-AF6E-AF80B835213C}">
      <dsp:nvSpPr>
        <dsp:cNvPr id="0" name=""/>
        <dsp:cNvSpPr/>
      </dsp:nvSpPr>
      <dsp:spPr>
        <a:xfrm>
          <a:off x="330893" y="878332"/>
          <a:ext cx="3950969" cy="743204"/>
        </a:xfrm>
        <a:prstGeom prst="roundRect">
          <a:avLst>
            <a:gd name="adj" fmla="val 10000"/>
          </a:avLst>
        </a:prstGeom>
        <a:solidFill>
          <a:schemeClr val="accent2">
            <a:shade val="80000"/>
            <a:hueOff val="100470"/>
            <a:satOff val="-5437"/>
            <a:lumOff val="96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sv-SE" altLang="sv-SE" sz="1900" kern="1200" dirty="0">
              <a:latin typeface="Bahnschrift SemiLight SemiConde" panose="020B0502040204020203" pitchFamily="34" charset="0"/>
            </a:rPr>
            <a:t>Trycket i hjärnan stiger och syrebrist till hjärnan uppstår</a:t>
          </a:r>
          <a:endParaRPr lang="sv-SE" sz="1900" kern="1200" dirty="0">
            <a:latin typeface="Bahnschrift SemiLight SemiConde" panose="020B0502040204020203" pitchFamily="34" charset="0"/>
          </a:endParaRPr>
        </a:p>
      </dsp:txBody>
      <dsp:txXfrm>
        <a:off x="352661" y="900100"/>
        <a:ext cx="3093457" cy="699668"/>
      </dsp:txXfrm>
    </dsp:sp>
    <dsp:sp modelId="{742BCE05-D831-4EC7-BFB3-09DB9E9C619F}">
      <dsp:nvSpPr>
        <dsp:cNvPr id="0" name=""/>
        <dsp:cNvSpPr/>
      </dsp:nvSpPr>
      <dsp:spPr>
        <a:xfrm>
          <a:off x="656848" y="1756664"/>
          <a:ext cx="3950969" cy="743204"/>
        </a:xfrm>
        <a:prstGeom prst="roundRect">
          <a:avLst>
            <a:gd name="adj" fmla="val 10000"/>
          </a:avLst>
        </a:prstGeom>
        <a:solidFill>
          <a:schemeClr val="accent2">
            <a:shade val="80000"/>
            <a:hueOff val="200941"/>
            <a:satOff val="-10873"/>
            <a:lumOff val="192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sv-SE" altLang="sv-SE" sz="1900" kern="1200" dirty="0">
              <a:latin typeface="Bahnschrift SemiLight SemiConde" panose="020B0502040204020203" pitchFamily="34" charset="0"/>
            </a:rPr>
            <a:t>Hjärnans funktioner upphör oåterkalleligt</a:t>
          </a:r>
          <a:endParaRPr lang="sv-SE" sz="1900" kern="1200" dirty="0">
            <a:latin typeface="Bahnschrift SemiLight SemiConde" panose="020B0502040204020203" pitchFamily="34" charset="0"/>
          </a:endParaRPr>
        </a:p>
      </dsp:txBody>
      <dsp:txXfrm>
        <a:off x="678616" y="1778432"/>
        <a:ext cx="3098396" cy="699668"/>
      </dsp:txXfrm>
    </dsp:sp>
    <dsp:sp modelId="{08C4B01A-46A9-429B-B16D-7663D59A4FE1}">
      <dsp:nvSpPr>
        <dsp:cNvPr id="0" name=""/>
        <dsp:cNvSpPr/>
      </dsp:nvSpPr>
      <dsp:spPr>
        <a:xfrm>
          <a:off x="987742" y="2634996"/>
          <a:ext cx="3950969" cy="743204"/>
        </a:xfrm>
        <a:prstGeom prst="roundRect">
          <a:avLst>
            <a:gd name="adj" fmla="val 10000"/>
          </a:avLst>
        </a:prstGeom>
        <a:solidFill>
          <a:schemeClr val="accent2">
            <a:shade val="80000"/>
            <a:hueOff val="301411"/>
            <a:satOff val="-16310"/>
            <a:lumOff val="289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sv-SE" altLang="sv-SE" sz="1900" kern="1200" dirty="0">
              <a:latin typeface="Bahnschrift SemiLight SemiConde" panose="020B0502040204020203" pitchFamily="34" charset="0"/>
            </a:rPr>
            <a:t>Människan är död</a:t>
          </a:r>
        </a:p>
      </dsp:txBody>
      <dsp:txXfrm>
        <a:off x="1009510" y="2656764"/>
        <a:ext cx="3093457" cy="699668"/>
      </dsp:txXfrm>
    </dsp:sp>
    <dsp:sp modelId="{604810AF-B54E-4673-BB8B-3338D18E4669}">
      <dsp:nvSpPr>
        <dsp:cNvPr id="0" name=""/>
        <dsp:cNvSpPr/>
      </dsp:nvSpPr>
      <dsp:spPr>
        <a:xfrm>
          <a:off x="3467887" y="569226"/>
          <a:ext cx="483082" cy="483082"/>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sv-SE" sz="2200" kern="1200">
            <a:latin typeface="Bahnschrift SemiLight SemiConde" panose="020B0502040204020203" pitchFamily="34" charset="0"/>
          </a:endParaRPr>
        </a:p>
      </dsp:txBody>
      <dsp:txXfrm>
        <a:off x="3576580" y="569226"/>
        <a:ext cx="265696" cy="363519"/>
      </dsp:txXfrm>
    </dsp:sp>
    <dsp:sp modelId="{36D3D987-740E-4084-AD9E-93EDB34BA2EC}">
      <dsp:nvSpPr>
        <dsp:cNvPr id="0" name=""/>
        <dsp:cNvSpPr/>
      </dsp:nvSpPr>
      <dsp:spPr>
        <a:xfrm>
          <a:off x="3798780" y="1447558"/>
          <a:ext cx="483082" cy="483082"/>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sv-SE" sz="2200" kern="1200">
            <a:latin typeface="Bahnschrift SemiLight SemiConde" panose="020B0502040204020203" pitchFamily="34" charset="0"/>
          </a:endParaRPr>
        </a:p>
      </dsp:txBody>
      <dsp:txXfrm>
        <a:off x="3907473" y="1447558"/>
        <a:ext cx="265696" cy="363519"/>
      </dsp:txXfrm>
    </dsp:sp>
    <dsp:sp modelId="{2FA3B9C7-7D60-4BBA-B8CA-7264F489740D}">
      <dsp:nvSpPr>
        <dsp:cNvPr id="0" name=""/>
        <dsp:cNvSpPr/>
      </dsp:nvSpPr>
      <dsp:spPr>
        <a:xfrm>
          <a:off x="4124735" y="2325890"/>
          <a:ext cx="483082" cy="483082"/>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sv-SE" sz="2200" kern="1200">
            <a:latin typeface="Bahnschrift SemiLight SemiConde" panose="020B0502040204020203" pitchFamily="34" charset="0"/>
          </a:endParaRPr>
        </a:p>
      </dsp:txBody>
      <dsp:txXfrm>
        <a:off x="4233428" y="2325890"/>
        <a:ext cx="265696" cy="3635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75FC2-44CA-42AB-9C55-E2820022F97E}">
      <dsp:nvSpPr>
        <dsp:cNvPr id="0" name=""/>
        <dsp:cNvSpPr/>
      </dsp:nvSpPr>
      <dsp:spPr>
        <a:xfrm>
          <a:off x="0" y="0"/>
          <a:ext cx="3949700" cy="743204"/>
        </a:xfrm>
        <a:prstGeom prst="roundRect">
          <a:avLst>
            <a:gd name="adj" fmla="val 10000"/>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sv-SE" altLang="sv-SE" sz="1900" kern="1200" dirty="0">
              <a:latin typeface="Bahnschrift SemiLight SemiConde" panose="020B0502040204020203" pitchFamily="34" charset="0"/>
            </a:rPr>
            <a:t>Hjärtat stannar efter att intensivvården avbryts</a:t>
          </a:r>
          <a:endParaRPr lang="sv-SE" sz="1900" kern="1200" dirty="0">
            <a:latin typeface="Bahnschrift SemiLight SemiConde" panose="020B0502040204020203" pitchFamily="34" charset="0"/>
          </a:endParaRPr>
        </a:p>
      </dsp:txBody>
      <dsp:txXfrm>
        <a:off x="21768" y="21768"/>
        <a:ext cx="3084923" cy="699668"/>
      </dsp:txXfrm>
    </dsp:sp>
    <dsp:sp modelId="{1EFD7964-11A8-44D4-B533-5C9C6BC81C14}">
      <dsp:nvSpPr>
        <dsp:cNvPr id="0" name=""/>
        <dsp:cNvSpPr/>
      </dsp:nvSpPr>
      <dsp:spPr>
        <a:xfrm>
          <a:off x="330787" y="878332"/>
          <a:ext cx="3949700" cy="743204"/>
        </a:xfrm>
        <a:prstGeom prst="roundRect">
          <a:avLst>
            <a:gd name="adj" fmla="val 10000"/>
          </a:avLst>
        </a:prstGeom>
        <a:solidFill>
          <a:schemeClr val="accent2">
            <a:shade val="80000"/>
            <a:hueOff val="100470"/>
            <a:satOff val="-5437"/>
            <a:lumOff val="96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sv-SE" altLang="sv-SE" sz="1900" kern="1200" dirty="0">
              <a:latin typeface="Bahnschrift SemiLight SemiConde" panose="020B0502040204020203" pitchFamily="34" charset="0"/>
            </a:rPr>
            <a:t>Syrebrist till hjärnan uppstår</a:t>
          </a:r>
          <a:endParaRPr lang="sv-SE" sz="1900" kern="1200" dirty="0">
            <a:latin typeface="Bahnschrift SemiLight SemiConde" panose="020B0502040204020203" pitchFamily="34" charset="0"/>
          </a:endParaRPr>
        </a:p>
      </dsp:txBody>
      <dsp:txXfrm>
        <a:off x="352555" y="900100"/>
        <a:ext cx="3092294" cy="699668"/>
      </dsp:txXfrm>
    </dsp:sp>
    <dsp:sp modelId="{EB0914BC-05B9-40F1-9463-35B1F5C65207}">
      <dsp:nvSpPr>
        <dsp:cNvPr id="0" name=""/>
        <dsp:cNvSpPr/>
      </dsp:nvSpPr>
      <dsp:spPr>
        <a:xfrm>
          <a:off x="656637" y="1756664"/>
          <a:ext cx="3949700" cy="743204"/>
        </a:xfrm>
        <a:prstGeom prst="roundRect">
          <a:avLst>
            <a:gd name="adj" fmla="val 10000"/>
          </a:avLst>
        </a:prstGeom>
        <a:solidFill>
          <a:schemeClr val="accent2">
            <a:shade val="80000"/>
            <a:hueOff val="200941"/>
            <a:satOff val="-10873"/>
            <a:lumOff val="192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sv-SE" altLang="sv-SE" sz="1900" kern="1200" dirty="0">
              <a:latin typeface="Bahnschrift SemiLight SemiConde" panose="020B0502040204020203" pitchFamily="34" charset="0"/>
            </a:rPr>
            <a:t>Hjärnans funktioner upphör oåterkalleligt</a:t>
          </a:r>
          <a:endParaRPr lang="sv-SE" sz="1900" kern="1200" dirty="0">
            <a:latin typeface="Bahnschrift SemiLight SemiConde" panose="020B0502040204020203" pitchFamily="34" charset="0"/>
          </a:endParaRPr>
        </a:p>
      </dsp:txBody>
      <dsp:txXfrm>
        <a:off x="678405" y="1778432"/>
        <a:ext cx="3097231" cy="699668"/>
      </dsp:txXfrm>
    </dsp:sp>
    <dsp:sp modelId="{98D816CB-9378-4B99-8D92-E57E538D6A2C}">
      <dsp:nvSpPr>
        <dsp:cNvPr id="0" name=""/>
        <dsp:cNvSpPr/>
      </dsp:nvSpPr>
      <dsp:spPr>
        <a:xfrm>
          <a:off x="987424" y="2634996"/>
          <a:ext cx="3949700" cy="743204"/>
        </a:xfrm>
        <a:prstGeom prst="roundRect">
          <a:avLst>
            <a:gd name="adj" fmla="val 10000"/>
          </a:avLst>
        </a:prstGeom>
        <a:solidFill>
          <a:schemeClr val="accent2">
            <a:shade val="80000"/>
            <a:hueOff val="301411"/>
            <a:satOff val="-16310"/>
            <a:lumOff val="289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sv-SE" altLang="sv-SE" sz="1900" kern="1200">
              <a:latin typeface="Bahnschrift SemiLight SemiConde" panose="020B0502040204020203" pitchFamily="34" charset="0"/>
            </a:rPr>
            <a:t>Människan är död</a:t>
          </a:r>
          <a:endParaRPr lang="sv-SE" altLang="sv-SE" sz="1900" kern="1200" dirty="0">
            <a:latin typeface="Bahnschrift SemiLight SemiConde" panose="020B0502040204020203" pitchFamily="34" charset="0"/>
          </a:endParaRPr>
        </a:p>
      </dsp:txBody>
      <dsp:txXfrm>
        <a:off x="1009192" y="2656764"/>
        <a:ext cx="3092294" cy="699668"/>
      </dsp:txXfrm>
    </dsp:sp>
    <dsp:sp modelId="{8F08E110-5C06-4FD7-AB12-A4DE44F70A31}">
      <dsp:nvSpPr>
        <dsp:cNvPr id="0" name=""/>
        <dsp:cNvSpPr/>
      </dsp:nvSpPr>
      <dsp:spPr>
        <a:xfrm>
          <a:off x="3466617" y="569226"/>
          <a:ext cx="483082" cy="483082"/>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sv-SE" sz="2200" kern="1200">
            <a:latin typeface="Bahnschrift SemiLight SemiConde" panose="020B0502040204020203" pitchFamily="34" charset="0"/>
          </a:endParaRPr>
        </a:p>
      </dsp:txBody>
      <dsp:txXfrm>
        <a:off x="3575310" y="569226"/>
        <a:ext cx="265696" cy="363519"/>
      </dsp:txXfrm>
    </dsp:sp>
    <dsp:sp modelId="{0EB1CFA5-890A-44FD-AEFF-C4C3BD7BDDFB}">
      <dsp:nvSpPr>
        <dsp:cNvPr id="0" name=""/>
        <dsp:cNvSpPr/>
      </dsp:nvSpPr>
      <dsp:spPr>
        <a:xfrm>
          <a:off x="3797404" y="1447558"/>
          <a:ext cx="483082" cy="483082"/>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sv-SE" sz="2200" kern="1200">
            <a:latin typeface="Bahnschrift SemiLight SemiConde" panose="020B0502040204020203" pitchFamily="34" charset="0"/>
          </a:endParaRPr>
        </a:p>
      </dsp:txBody>
      <dsp:txXfrm>
        <a:off x="3906097" y="1447558"/>
        <a:ext cx="265696" cy="363519"/>
      </dsp:txXfrm>
    </dsp:sp>
    <dsp:sp modelId="{D0D8696C-5558-43C5-92F7-A1EC942DE7BA}">
      <dsp:nvSpPr>
        <dsp:cNvPr id="0" name=""/>
        <dsp:cNvSpPr/>
      </dsp:nvSpPr>
      <dsp:spPr>
        <a:xfrm>
          <a:off x="4123255" y="2325890"/>
          <a:ext cx="483082" cy="483082"/>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sv-SE" sz="2200" kern="1200">
            <a:latin typeface="Bahnschrift SemiLight SemiConde" panose="020B0502040204020203" pitchFamily="34" charset="0"/>
          </a:endParaRPr>
        </a:p>
      </dsp:txBody>
      <dsp:txXfrm>
        <a:off x="4231948" y="2325890"/>
        <a:ext cx="265696" cy="36351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39EAC88-D02F-485B-B7FC-94BC602892E6}" type="datetimeFigureOut">
              <a:rPr lang="sv-SE" smtClean="0"/>
              <a:t>2024-03-01</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A37AC2D-6E81-4C50-B4F7-BC9234104B78}" type="slidenum">
              <a:rPr lang="sv-SE" smtClean="0"/>
              <a:t>‹#›</a:t>
            </a:fld>
            <a:endParaRPr lang="sv-SE"/>
          </a:p>
        </p:txBody>
      </p:sp>
    </p:spTree>
    <p:extLst>
      <p:ext uri="{BB962C8B-B14F-4D97-AF65-F5344CB8AC3E}">
        <p14:creationId xmlns:p14="http://schemas.microsoft.com/office/powerpoint/2010/main" val="255615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4756EAD-B08D-49B7-B7AE-355DBED92040}" type="datetimeFigureOut">
              <a:rPr lang="sv-SE" smtClean="0"/>
              <a:t>2024-03-01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AC97AB-07C3-4123-A8A2-394A04CC1DF9}" type="slidenum">
              <a:rPr lang="sv-SE" smtClean="0"/>
              <a:t>‹#›</a:t>
            </a:fld>
            <a:endParaRPr lang="sv-SE"/>
          </a:p>
        </p:txBody>
      </p:sp>
    </p:spTree>
    <p:extLst>
      <p:ext uri="{BB962C8B-B14F-4D97-AF65-F5344CB8AC3E}">
        <p14:creationId xmlns:p14="http://schemas.microsoft.com/office/powerpoint/2010/main" val="6334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dirty="0"/>
              <a:t>Snitt</a:t>
            </a:r>
            <a:r>
              <a:rPr lang="sv-SE" baseline="0" dirty="0"/>
              <a:t> 3-4 organ/donator</a:t>
            </a:r>
          </a:p>
          <a:p>
            <a:pPr lvl="0"/>
            <a:r>
              <a:rPr lang="sv-SE" baseline="0" dirty="0"/>
              <a:t>Organdonator – finns på IVA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Vävnadsdonator – finns på bårhus, rättsmedicin eller vid organdonation – Ej behov av syresatt blod</a:t>
            </a:r>
            <a:br>
              <a:rPr lang="sv-SE" baseline="0" dirty="0"/>
            </a:br>
            <a:r>
              <a:rPr lang="sv-SE" dirty="0"/>
              <a:t>1 multivävnadsdonator kan hjälpa ca:30st mottagare</a:t>
            </a:r>
          </a:p>
          <a:p>
            <a:pPr lvl="0"/>
            <a:r>
              <a:rPr lang="sv-SE" baseline="0" dirty="0"/>
              <a:t> </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2</a:t>
            </a:fld>
            <a:endParaRPr lang="sv-SE"/>
          </a:p>
        </p:txBody>
      </p:sp>
    </p:spTree>
    <p:extLst>
      <p:ext uri="{BB962C8B-B14F-4D97-AF65-F5344CB8AC3E}">
        <p14:creationId xmlns:p14="http://schemas.microsoft.com/office/powerpoint/2010/main" val="197739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Om </a:t>
            </a:r>
            <a:r>
              <a:rPr lang="en-US" dirty="0" err="1"/>
              <a:t>det</a:t>
            </a:r>
            <a:r>
              <a:rPr lang="en-US" dirty="0"/>
              <a:t> </a:t>
            </a:r>
            <a:r>
              <a:rPr lang="en-US" dirty="0" err="1"/>
              <a:t>visar</a:t>
            </a:r>
            <a:r>
              <a:rPr lang="en-US" dirty="0"/>
              <a:t> sig </a:t>
            </a:r>
            <a:r>
              <a:rPr lang="en-US" dirty="0" err="1"/>
              <a:t>att</a:t>
            </a:r>
            <a:r>
              <a:rPr lang="en-US" dirty="0"/>
              <a:t> </a:t>
            </a:r>
            <a:r>
              <a:rPr lang="en-US" dirty="0" err="1"/>
              <a:t>fortsatt</a:t>
            </a:r>
            <a:r>
              <a:rPr lang="en-US" dirty="0"/>
              <a:t> </a:t>
            </a:r>
            <a:r>
              <a:rPr lang="en-US" dirty="0" err="1"/>
              <a:t>vård</a:t>
            </a:r>
            <a:r>
              <a:rPr lang="en-US" dirty="0"/>
              <a:t> </a:t>
            </a:r>
            <a:r>
              <a:rPr lang="en-US" dirty="0" err="1"/>
              <a:t>inte</a:t>
            </a:r>
            <a:r>
              <a:rPr lang="en-US" dirty="0"/>
              <a:t> </a:t>
            </a:r>
            <a:r>
              <a:rPr lang="en-US" dirty="0" err="1"/>
              <a:t>längre</a:t>
            </a:r>
            <a:r>
              <a:rPr lang="en-US" dirty="0"/>
              <a:t> </a:t>
            </a:r>
            <a:r>
              <a:rPr lang="en-US" dirty="0" err="1"/>
              <a:t>är</a:t>
            </a:r>
            <a:r>
              <a:rPr lang="en-US" dirty="0"/>
              <a:t> </a:t>
            </a:r>
            <a:r>
              <a:rPr lang="en-US" dirty="0" err="1"/>
              <a:t>meningsfull</a:t>
            </a:r>
            <a:r>
              <a:rPr lang="en-US" dirty="0"/>
              <a:t> </a:t>
            </a:r>
            <a:r>
              <a:rPr lang="en-US" dirty="0" err="1"/>
              <a:t>för</a:t>
            </a:r>
            <a:r>
              <a:rPr lang="en-US" dirty="0"/>
              <a:t> </a:t>
            </a:r>
            <a:r>
              <a:rPr lang="en-US" dirty="0" err="1"/>
              <a:t>patienten</a:t>
            </a:r>
            <a:r>
              <a:rPr lang="en-US" dirty="0"/>
              <a:t>, </a:t>
            </a:r>
            <a:r>
              <a:rPr lang="en-US" dirty="0" err="1"/>
              <a:t>det</a:t>
            </a:r>
            <a:r>
              <a:rPr lang="en-US" dirty="0"/>
              <a:t> </a:t>
            </a:r>
            <a:r>
              <a:rPr lang="en-US" dirty="0" err="1"/>
              <a:t>vill</a:t>
            </a:r>
            <a:r>
              <a:rPr lang="en-US" dirty="0"/>
              <a:t> </a:t>
            </a:r>
            <a:r>
              <a:rPr lang="en-US" dirty="0" err="1"/>
              <a:t>säga</a:t>
            </a:r>
            <a:r>
              <a:rPr lang="en-US" dirty="0"/>
              <a:t> </a:t>
            </a:r>
            <a:r>
              <a:rPr lang="en-US" dirty="0" err="1"/>
              <a:t>att</a:t>
            </a:r>
            <a:r>
              <a:rPr lang="en-US" dirty="0"/>
              <a:t> </a:t>
            </a:r>
            <a:r>
              <a:rPr lang="en-US" dirty="0" err="1"/>
              <a:t>livet</a:t>
            </a:r>
            <a:r>
              <a:rPr lang="en-US" dirty="0"/>
              <a:t> </a:t>
            </a:r>
            <a:r>
              <a:rPr lang="en-US" dirty="0" err="1"/>
              <a:t>inte</a:t>
            </a:r>
            <a:r>
              <a:rPr lang="en-US" dirty="0"/>
              <a:t> </a:t>
            </a:r>
            <a:r>
              <a:rPr lang="en-US" dirty="0" err="1"/>
              <a:t>går</a:t>
            </a:r>
            <a:r>
              <a:rPr lang="en-US" dirty="0"/>
              <a:t> </a:t>
            </a:r>
            <a:r>
              <a:rPr lang="en-US" dirty="0" err="1"/>
              <a:t>att</a:t>
            </a:r>
            <a:r>
              <a:rPr lang="en-US" dirty="0"/>
              <a:t> </a:t>
            </a:r>
            <a:r>
              <a:rPr lang="en-US" dirty="0" err="1"/>
              <a:t>rädda</a:t>
            </a:r>
            <a:r>
              <a:rPr lang="en-US" dirty="0"/>
              <a:t>, </a:t>
            </a:r>
            <a:r>
              <a:rPr lang="en-US" dirty="0" err="1"/>
              <a:t>fattas</a:t>
            </a:r>
            <a:r>
              <a:rPr lang="en-US" dirty="0"/>
              <a:t> </a:t>
            </a:r>
            <a:r>
              <a:rPr lang="en-US" dirty="0" err="1"/>
              <a:t>ett</a:t>
            </a:r>
            <a:r>
              <a:rPr lang="en-US" dirty="0"/>
              <a:t> </a:t>
            </a:r>
            <a:r>
              <a:rPr lang="en-US" dirty="0" err="1"/>
              <a:t>brytpunktsbeslut</a:t>
            </a:r>
            <a:r>
              <a:rPr lang="en-US" dirty="0"/>
              <a:t>. </a:t>
            </a:r>
          </a:p>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14</a:t>
            </a:fld>
            <a:endParaRPr lang="sv-SE"/>
          </a:p>
        </p:txBody>
      </p:sp>
    </p:spTree>
    <p:extLst>
      <p:ext uri="{BB962C8B-B14F-4D97-AF65-F5344CB8AC3E}">
        <p14:creationId xmlns:p14="http://schemas.microsoft.com/office/powerpoint/2010/main" val="278119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Fortsätter intensivvården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r>
            <a:br>
              <a:rPr lang="sv-SE" dirty="0"/>
            </a:br>
            <a:r>
              <a:rPr lang="sv-SE" dirty="0"/>
              <a:t>Donationsviljan ska utredas ”skyndsamt” – kan vara allt från minuter till timmar</a:t>
            </a:r>
            <a:br>
              <a:rPr lang="sv-SE" dirty="0"/>
            </a:br>
            <a:r>
              <a:rPr lang="sv-SE" dirty="0"/>
              <a:t/>
            </a:r>
            <a:br>
              <a:rPr lang="sv-SE" dirty="0"/>
            </a:br>
            <a:r>
              <a:rPr lang="sv-SE"/>
              <a:t>Se</a:t>
            </a:r>
            <a:r>
              <a:rPr lang="sv-SE" baseline="0"/>
              <a:t> tillägg nästa sida</a:t>
            </a:r>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15</a:t>
            </a:fld>
            <a:endParaRPr lang="sv-SE"/>
          </a:p>
        </p:txBody>
      </p:sp>
    </p:spTree>
    <p:extLst>
      <p:ext uri="{BB962C8B-B14F-4D97-AF65-F5344CB8AC3E}">
        <p14:creationId xmlns:p14="http://schemas.microsoft.com/office/powerpoint/2010/main" val="218279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Donationsviljan ska utredas ”skyndsamt” – kan vara allt från minuter till timmar</a:t>
            </a:r>
          </a:p>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16</a:t>
            </a:fld>
            <a:endParaRPr lang="sv-SE"/>
          </a:p>
        </p:txBody>
      </p:sp>
    </p:spTree>
    <p:extLst>
      <p:ext uri="{BB962C8B-B14F-4D97-AF65-F5344CB8AC3E}">
        <p14:creationId xmlns:p14="http://schemas.microsoft.com/office/powerpoint/2010/main" val="223419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17</a:t>
            </a:fld>
            <a:endParaRPr lang="sv-SE"/>
          </a:p>
        </p:txBody>
      </p:sp>
    </p:spTree>
    <p:extLst>
      <p:ext uri="{BB962C8B-B14F-4D97-AF65-F5344CB8AC3E}">
        <p14:creationId xmlns:p14="http://schemas.microsoft.com/office/powerpoint/2010/main" val="387153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Koordinatorn</a:t>
            </a:r>
            <a:r>
              <a:rPr lang="sv-SE" baseline="0" dirty="0"/>
              <a:t> brygga mellan IVA och donation till Transplantation och mottagarna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Upp till 200 samtal per donator, bra med tidig kontakt.</a:t>
            </a:r>
          </a:p>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18</a:t>
            </a:fld>
            <a:endParaRPr lang="sv-SE"/>
          </a:p>
        </p:txBody>
      </p:sp>
    </p:spTree>
    <p:extLst>
      <p:ext uri="{BB962C8B-B14F-4D97-AF65-F5344CB8AC3E}">
        <p14:creationId xmlns:p14="http://schemas.microsoft.com/office/powerpoint/2010/main" val="263691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Uppdaterad 2022</a:t>
            </a:r>
            <a:br>
              <a:rPr lang="sv-SE" dirty="0"/>
            </a:br>
            <a:r>
              <a:rPr lang="sv-SE" dirty="0"/>
              <a:t>Medvetslöshet utan reaktion på tilltal, beröring och smärta inom kranialnervsinnerverat område</a:t>
            </a:r>
          </a:p>
          <a:p>
            <a:r>
              <a:rPr lang="sv-SE" dirty="0"/>
              <a:t>Avsaknad av spontana ögonrörelser samt rörelser i käkar, ansikte, tunga och svalg</a:t>
            </a:r>
          </a:p>
          <a:p>
            <a:r>
              <a:rPr lang="sv-SE" dirty="0"/>
              <a:t>Ljusstela pupiller som är </a:t>
            </a:r>
            <a:r>
              <a:rPr lang="sv-SE" dirty="0" err="1"/>
              <a:t>medelvida</a:t>
            </a:r>
            <a:r>
              <a:rPr lang="sv-SE" dirty="0"/>
              <a:t> eller vida </a:t>
            </a:r>
          </a:p>
          <a:p>
            <a:r>
              <a:rPr lang="sv-SE" dirty="0"/>
              <a:t>Avsaknad av kornealreflexer</a:t>
            </a:r>
          </a:p>
          <a:p>
            <a:r>
              <a:rPr lang="sv-SE" dirty="0"/>
              <a:t>Avsaknad av svalgreflex</a:t>
            </a:r>
          </a:p>
          <a:p>
            <a:r>
              <a:rPr lang="sv-SE" dirty="0"/>
              <a:t>Avsaknad av reflexer i det </a:t>
            </a:r>
            <a:r>
              <a:rPr lang="sv-SE" dirty="0" err="1"/>
              <a:t>vestibulookulära</a:t>
            </a:r>
            <a:r>
              <a:rPr lang="sv-SE" dirty="0"/>
              <a:t> systemet vid huvudvridning eller </a:t>
            </a:r>
            <a:r>
              <a:rPr lang="sv-SE" dirty="0" err="1"/>
              <a:t>kalorisk</a:t>
            </a:r>
            <a:r>
              <a:rPr lang="sv-SE" dirty="0"/>
              <a:t> spolning </a:t>
            </a:r>
          </a:p>
          <a:p>
            <a:r>
              <a:rPr lang="sv-SE" dirty="0"/>
              <a:t>Opåverkad hjärtrytm vid tryck på ögonbulber eller vid massage av sinus </a:t>
            </a:r>
            <a:r>
              <a:rPr lang="sv-SE" dirty="0" err="1"/>
              <a:t>caroticus</a:t>
            </a:r>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19</a:t>
            </a:fld>
            <a:endParaRPr lang="sv-SE"/>
          </a:p>
        </p:txBody>
      </p:sp>
    </p:spTree>
    <p:extLst>
      <p:ext uri="{BB962C8B-B14F-4D97-AF65-F5344CB8AC3E}">
        <p14:creationId xmlns:p14="http://schemas.microsoft.com/office/powerpoint/2010/main" val="4220341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dirty="0"/>
              <a:t>Accepterad </a:t>
            </a:r>
            <a:r>
              <a:rPr lang="sv-SE" sz="1200" dirty="0" err="1"/>
              <a:t>ischemitid</a:t>
            </a:r>
            <a:endParaRPr lang="sv-SE" sz="1200" dirty="0"/>
          </a:p>
          <a:p>
            <a:r>
              <a:rPr lang="sv-SE" sz="1200" dirty="0"/>
              <a:t>Hjärta 4 h</a:t>
            </a:r>
          </a:p>
          <a:p>
            <a:r>
              <a:rPr lang="sv-SE" sz="1200" dirty="0"/>
              <a:t>Lungor 8 h</a:t>
            </a:r>
          </a:p>
          <a:p>
            <a:r>
              <a:rPr lang="sv-SE" sz="1200" dirty="0"/>
              <a:t>Lever 12 h</a:t>
            </a:r>
          </a:p>
          <a:p>
            <a:r>
              <a:rPr lang="sv-SE" sz="1200" dirty="0" err="1"/>
              <a:t>Pancreas</a:t>
            </a:r>
            <a:r>
              <a:rPr lang="sv-SE" sz="1200" dirty="0"/>
              <a:t> 12 h</a:t>
            </a:r>
          </a:p>
          <a:p>
            <a:r>
              <a:rPr lang="sv-SE" sz="1200" dirty="0"/>
              <a:t>Njurar 12-24h</a:t>
            </a:r>
          </a:p>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22</a:t>
            </a:fld>
            <a:endParaRPr lang="sv-SE"/>
          </a:p>
        </p:txBody>
      </p:sp>
    </p:spTree>
    <p:extLst>
      <p:ext uri="{BB962C8B-B14F-4D97-AF65-F5344CB8AC3E}">
        <p14:creationId xmlns:p14="http://schemas.microsoft.com/office/powerpoint/2010/main" val="1278938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23</a:t>
            </a:fld>
            <a:endParaRPr lang="sv-SE"/>
          </a:p>
        </p:txBody>
      </p:sp>
    </p:spTree>
    <p:extLst>
      <p:ext uri="{BB962C8B-B14F-4D97-AF65-F5344CB8AC3E}">
        <p14:creationId xmlns:p14="http://schemas.microsoft.com/office/powerpoint/2010/main" val="3830061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24</a:t>
            </a:fld>
            <a:endParaRPr lang="sv-SE"/>
          </a:p>
        </p:txBody>
      </p:sp>
    </p:spTree>
    <p:extLst>
      <p:ext uri="{BB962C8B-B14F-4D97-AF65-F5344CB8AC3E}">
        <p14:creationId xmlns:p14="http://schemas.microsoft.com/office/powerpoint/2010/main" val="1648108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25</a:t>
            </a:fld>
            <a:endParaRPr lang="sv-SE"/>
          </a:p>
        </p:txBody>
      </p:sp>
    </p:spTree>
    <p:extLst>
      <p:ext uri="{BB962C8B-B14F-4D97-AF65-F5344CB8AC3E}">
        <p14:creationId xmlns:p14="http://schemas.microsoft.com/office/powerpoint/2010/main" val="182669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person behov av flera organ samtidigt</a:t>
            </a:r>
          </a:p>
          <a:p>
            <a:r>
              <a:rPr lang="sv-SE" dirty="0"/>
              <a:t>Livslång</a:t>
            </a:r>
            <a:r>
              <a:rPr lang="sv-SE" baseline="0" dirty="0"/>
              <a:t> medicinering för undvika avstötning</a:t>
            </a:r>
            <a:br>
              <a:rPr lang="sv-SE" baseline="0" dirty="0"/>
            </a:br>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a:t>
            </a:fld>
            <a:endParaRPr lang="sv-SE"/>
          </a:p>
        </p:txBody>
      </p:sp>
    </p:spTree>
    <p:extLst>
      <p:ext uri="{BB962C8B-B14F-4D97-AF65-F5344CB8AC3E}">
        <p14:creationId xmlns:p14="http://schemas.microsoft.com/office/powerpoint/2010/main" val="1921420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26</a:t>
            </a:fld>
            <a:endParaRPr lang="sv-SE"/>
          </a:p>
        </p:txBody>
      </p:sp>
    </p:spTree>
    <p:extLst>
      <p:ext uri="{BB962C8B-B14F-4D97-AF65-F5344CB8AC3E}">
        <p14:creationId xmlns:p14="http://schemas.microsoft.com/office/powerpoint/2010/main" val="3425342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27</a:t>
            </a:fld>
            <a:endParaRPr lang="sv-SE"/>
          </a:p>
        </p:txBody>
      </p:sp>
    </p:spTree>
    <p:extLst>
      <p:ext uri="{BB962C8B-B14F-4D97-AF65-F5344CB8AC3E}">
        <p14:creationId xmlns:p14="http://schemas.microsoft.com/office/powerpoint/2010/main" val="2379973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28</a:t>
            </a:fld>
            <a:endParaRPr lang="sv-SE"/>
          </a:p>
        </p:txBody>
      </p:sp>
    </p:spTree>
    <p:extLst>
      <p:ext uri="{BB962C8B-B14F-4D97-AF65-F5344CB8AC3E}">
        <p14:creationId xmlns:p14="http://schemas.microsoft.com/office/powerpoint/2010/main" val="216525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29</a:t>
            </a:fld>
            <a:endParaRPr lang="sv-SE"/>
          </a:p>
        </p:txBody>
      </p:sp>
    </p:spTree>
    <p:extLst>
      <p:ext uri="{BB962C8B-B14F-4D97-AF65-F5344CB8AC3E}">
        <p14:creationId xmlns:p14="http://schemas.microsoft.com/office/powerpoint/2010/main" val="94395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30</a:t>
            </a:fld>
            <a:endParaRPr lang="sv-SE"/>
          </a:p>
        </p:txBody>
      </p:sp>
    </p:spTree>
    <p:extLst>
      <p:ext uri="{BB962C8B-B14F-4D97-AF65-F5344CB8AC3E}">
        <p14:creationId xmlns:p14="http://schemas.microsoft.com/office/powerpoint/2010/main" val="265196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31</a:t>
            </a:fld>
            <a:endParaRPr lang="sv-SE"/>
          </a:p>
        </p:txBody>
      </p:sp>
    </p:spTree>
    <p:extLst>
      <p:ext uri="{BB962C8B-B14F-4D97-AF65-F5344CB8AC3E}">
        <p14:creationId xmlns:p14="http://schemas.microsoft.com/office/powerpoint/2010/main" val="1771041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32</a:t>
            </a:fld>
            <a:endParaRPr lang="sv-SE"/>
          </a:p>
        </p:txBody>
      </p:sp>
    </p:spTree>
    <p:extLst>
      <p:ext uri="{BB962C8B-B14F-4D97-AF65-F5344CB8AC3E}">
        <p14:creationId xmlns:p14="http://schemas.microsoft.com/office/powerpoint/2010/main" val="2891915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33</a:t>
            </a:fld>
            <a:endParaRPr lang="sv-SE"/>
          </a:p>
        </p:txBody>
      </p:sp>
    </p:spTree>
    <p:extLst>
      <p:ext uri="{BB962C8B-B14F-4D97-AF65-F5344CB8AC3E}">
        <p14:creationId xmlns:p14="http://schemas.microsoft.com/office/powerpoint/2010/main" val="3478785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34</a:t>
            </a:fld>
            <a:endParaRPr lang="sv-SE"/>
          </a:p>
        </p:txBody>
      </p:sp>
    </p:spTree>
    <p:extLst>
      <p:ext uri="{BB962C8B-B14F-4D97-AF65-F5344CB8AC3E}">
        <p14:creationId xmlns:p14="http://schemas.microsoft.com/office/powerpoint/2010/main" val="500346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35</a:t>
            </a:fld>
            <a:endParaRPr lang="sv-SE"/>
          </a:p>
        </p:txBody>
      </p:sp>
    </p:spTree>
    <p:extLst>
      <p:ext uri="{BB962C8B-B14F-4D97-AF65-F5344CB8AC3E}">
        <p14:creationId xmlns:p14="http://schemas.microsoft.com/office/powerpoint/2010/main" val="393463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baseline="0" dirty="0">
                <a:solidFill>
                  <a:srgbClr val="11151F"/>
                </a:solidFill>
                <a:latin typeface="OpenSans-Light"/>
              </a:rPr>
              <a:t>Oavsett vad som utlöser hjärninfarkten så är det alltid det faktum att hjärnan inte får syre som orsakar döden.</a:t>
            </a:r>
          </a:p>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4</a:t>
            </a:fld>
            <a:endParaRPr lang="sv-SE"/>
          </a:p>
        </p:txBody>
      </p:sp>
    </p:spTree>
    <p:extLst>
      <p:ext uri="{BB962C8B-B14F-4D97-AF65-F5344CB8AC3E}">
        <p14:creationId xmlns:p14="http://schemas.microsoft.com/office/powerpoint/2010/main" val="1701178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36</a:t>
            </a:fld>
            <a:endParaRPr lang="sv-SE"/>
          </a:p>
        </p:txBody>
      </p:sp>
    </p:spTree>
    <p:extLst>
      <p:ext uri="{BB962C8B-B14F-4D97-AF65-F5344CB8AC3E}">
        <p14:creationId xmlns:p14="http://schemas.microsoft.com/office/powerpoint/2010/main" val="1169140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37</a:t>
            </a:fld>
            <a:endParaRPr lang="sv-SE"/>
          </a:p>
        </p:txBody>
      </p:sp>
    </p:spTree>
    <p:extLst>
      <p:ext uri="{BB962C8B-B14F-4D97-AF65-F5344CB8AC3E}">
        <p14:creationId xmlns:p14="http://schemas.microsoft.com/office/powerpoint/2010/main" val="3411878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38</a:t>
            </a:fld>
            <a:endParaRPr lang="sv-SE"/>
          </a:p>
        </p:txBody>
      </p:sp>
    </p:spTree>
    <p:extLst>
      <p:ext uri="{BB962C8B-B14F-4D97-AF65-F5344CB8AC3E}">
        <p14:creationId xmlns:p14="http://schemas.microsoft.com/office/powerpoint/2010/main" val="328453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Meningit, encefalit</a:t>
            </a:r>
          </a:p>
        </p:txBody>
      </p:sp>
      <p:sp>
        <p:nvSpPr>
          <p:cNvPr id="4" name="Platshållare för bildnummer 3"/>
          <p:cNvSpPr>
            <a:spLocks noGrp="1"/>
          </p:cNvSpPr>
          <p:nvPr>
            <p:ph type="sldNum" sz="quarter" idx="10"/>
          </p:nvPr>
        </p:nvSpPr>
        <p:spPr/>
        <p:txBody>
          <a:bodyPr/>
          <a:lstStyle/>
          <a:p>
            <a:fld id="{CAAC97AB-07C3-4123-A8A2-394A04CC1DF9}" type="slidenum">
              <a:rPr lang="sv-SE" smtClean="0"/>
              <a:t>6</a:t>
            </a:fld>
            <a:endParaRPr lang="sv-SE"/>
          </a:p>
        </p:txBody>
      </p:sp>
    </p:spTree>
    <p:extLst>
      <p:ext uri="{BB962C8B-B14F-4D97-AF65-F5344CB8AC3E}">
        <p14:creationId xmlns:p14="http://schemas.microsoft.com/office/powerpoint/2010/main" val="64333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Döden inträffar inom 3h från när intensivvården avslutas</a:t>
            </a:r>
          </a:p>
        </p:txBody>
      </p:sp>
      <p:sp>
        <p:nvSpPr>
          <p:cNvPr id="4" name="Platshållare för bildnummer 3"/>
          <p:cNvSpPr>
            <a:spLocks noGrp="1"/>
          </p:cNvSpPr>
          <p:nvPr>
            <p:ph type="sldNum" sz="quarter" idx="10"/>
          </p:nvPr>
        </p:nvSpPr>
        <p:spPr/>
        <p:txBody>
          <a:bodyPr/>
          <a:lstStyle/>
          <a:p>
            <a:fld id="{CAAC97AB-07C3-4123-A8A2-394A04CC1DF9}" type="slidenum">
              <a:rPr lang="sv-SE" smtClean="0"/>
              <a:t>7</a:t>
            </a:fld>
            <a:endParaRPr lang="sv-SE"/>
          </a:p>
        </p:txBody>
      </p:sp>
    </p:spTree>
    <p:extLst>
      <p:ext uri="{BB962C8B-B14F-4D97-AF65-F5344CB8AC3E}">
        <p14:creationId xmlns:p14="http://schemas.microsoft.com/office/powerpoint/2010/main" val="33700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Ca 90 000 personer avlider i Sverige/år</a:t>
            </a:r>
          </a:p>
          <a:p>
            <a:pPr>
              <a:defRPr/>
            </a:pPr>
            <a:endParaRPr lang="sv-SE" dirty="0"/>
          </a:p>
          <a:p>
            <a:pPr>
              <a:defRPr/>
            </a:pPr>
            <a:r>
              <a:rPr lang="sv-SE" dirty="0"/>
              <a:t>3000 personer av dessa avlider på en intensivvårdsavdelning</a:t>
            </a:r>
          </a:p>
        </p:txBody>
      </p:sp>
      <p:sp>
        <p:nvSpPr>
          <p:cNvPr id="4" name="Platshållare för bildnummer 3"/>
          <p:cNvSpPr>
            <a:spLocks noGrp="1"/>
          </p:cNvSpPr>
          <p:nvPr>
            <p:ph type="sldNum" sz="quarter" idx="10"/>
          </p:nvPr>
        </p:nvSpPr>
        <p:spPr/>
        <p:txBody>
          <a:bodyPr/>
          <a:lstStyle/>
          <a:p>
            <a:fld id="{CAAC97AB-07C3-4123-A8A2-394A04CC1DF9}" type="slidenum">
              <a:rPr lang="sv-SE" smtClean="0"/>
              <a:t>8</a:t>
            </a:fld>
            <a:endParaRPr lang="sv-SE"/>
          </a:p>
        </p:txBody>
      </p:sp>
    </p:spTree>
    <p:extLst>
      <p:ext uri="{BB962C8B-B14F-4D97-AF65-F5344CB8AC3E}">
        <p14:creationId xmlns:p14="http://schemas.microsoft.com/office/powerpoint/2010/main" val="64784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Sjukdom i ett organ utesluter inte ett annat</a:t>
            </a:r>
          </a:p>
          <a:p>
            <a:r>
              <a:rPr lang="sv-SE" dirty="0"/>
              <a:t>Risk-</a:t>
            </a:r>
            <a:r>
              <a:rPr lang="sv-SE" baseline="0" dirty="0"/>
              <a:t> nyttabedömning vid varje enskilt fall</a:t>
            </a:r>
          </a:p>
          <a:p>
            <a:r>
              <a:rPr lang="sv-SE" baseline="0" dirty="0"/>
              <a:t>Inga kontraindikationer finns</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C97AB-07C3-4123-A8A2-394A04CC1DF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61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i="1" dirty="0">
                <a:solidFill>
                  <a:schemeClr val="tx2"/>
                </a:solidFill>
                <a:ea typeface="ＭＳ Ｐゴシック" panose="020B0600070205080204" pitchFamily="34" charset="-128"/>
              </a:rPr>
              <a:t>Ingen behöver avstå från att göra sin vilja att donera känd, oavsett ålder, sjukdomar, levnadsvanor eller andra bakgrundsfaktorer.</a:t>
            </a:r>
          </a:p>
          <a:p>
            <a:r>
              <a:rPr lang="sv-SE" i="1" dirty="0"/>
              <a:t/>
            </a:r>
            <a:br>
              <a:rPr lang="sv-SE" i="1" dirty="0"/>
            </a:br>
            <a:r>
              <a:rPr lang="sv-SE" i="0" dirty="0"/>
              <a:t>Donationsregistret</a:t>
            </a:r>
            <a:r>
              <a:rPr lang="sv-SE" i="0" baseline="0" dirty="0"/>
              <a:t> – ca:18% registrerad – 80% positivt vilja även i registret</a:t>
            </a:r>
            <a:br>
              <a:rPr lang="sv-SE" i="0" baseline="0" dirty="0"/>
            </a:br>
            <a:r>
              <a:rPr lang="sv-SE" i="0" baseline="0" dirty="0"/>
              <a:t>Anmäla själv från 15 års ålder – förälder kan anmäla barn före 15 års ålder</a:t>
            </a:r>
            <a:endParaRPr lang="sv-SE" i="1"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10</a:t>
            </a:fld>
            <a:endParaRPr lang="sv-SE"/>
          </a:p>
        </p:txBody>
      </p:sp>
    </p:spTree>
    <p:extLst>
      <p:ext uri="{BB962C8B-B14F-4D97-AF65-F5344CB8AC3E}">
        <p14:creationId xmlns:p14="http://schemas.microsoft.com/office/powerpoint/2010/main" val="411993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Vuxna </a:t>
            </a:r>
            <a:r>
              <a:rPr lang="sv-SE" dirty="0" err="1"/>
              <a:t>beslutsoförmögna</a:t>
            </a:r>
            <a:r>
              <a:rPr lang="sv-SE" dirty="0"/>
              <a:t> - om den avlidne vid sin död var vuxen och hade en funktionsnedsättning av sådan art och grad att det är uppenbart att personen som vuxen aldrig haft förmågan att förstå innebörden av och kunnat ta ställning till donation. </a:t>
            </a:r>
            <a:br>
              <a:rPr lang="sv-SE" dirty="0"/>
            </a:br>
            <a:r>
              <a:rPr lang="sv-SE" dirty="0"/>
              <a:t>Barn</a:t>
            </a:r>
            <a:r>
              <a:rPr lang="sv-SE" baseline="0" dirty="0"/>
              <a:t> som är </a:t>
            </a:r>
            <a:r>
              <a:rPr lang="sv-SE" baseline="0" dirty="0" err="1"/>
              <a:t>obeslutsförmögna</a:t>
            </a:r>
            <a:r>
              <a:rPr lang="sv-SE" baseline="0" dirty="0"/>
              <a:t> – där gäller föräldrabalken = föräldrar tolkar barnets vilja.</a:t>
            </a:r>
            <a:endParaRPr lang="sv-SE" dirty="0"/>
          </a:p>
        </p:txBody>
      </p:sp>
      <p:sp>
        <p:nvSpPr>
          <p:cNvPr id="4" name="Platshållare för bildnummer 3"/>
          <p:cNvSpPr>
            <a:spLocks noGrp="1"/>
          </p:cNvSpPr>
          <p:nvPr>
            <p:ph type="sldNum" sz="quarter" idx="10"/>
          </p:nvPr>
        </p:nvSpPr>
        <p:spPr/>
        <p:txBody>
          <a:bodyPr/>
          <a:lstStyle/>
          <a:p>
            <a:fld id="{CAAC97AB-07C3-4123-A8A2-394A04CC1DF9}" type="slidenum">
              <a:rPr lang="sv-SE" smtClean="0"/>
              <a:t>12</a:t>
            </a:fld>
            <a:endParaRPr lang="sv-SE"/>
          </a:p>
        </p:txBody>
      </p:sp>
    </p:spTree>
    <p:extLst>
      <p:ext uri="{BB962C8B-B14F-4D97-AF65-F5344CB8AC3E}">
        <p14:creationId xmlns:p14="http://schemas.microsoft.com/office/powerpoint/2010/main" val="143196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18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14030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219858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83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44962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75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2123F70-45C5-41A4-BA5C-8E3BF906437D}" type="datetimeFigureOut">
              <a:rPr lang="sv-SE" smtClean="0"/>
              <a:t>2024-03-01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32076622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9728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1792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2123F70-45C5-41A4-BA5C-8E3BF906437D}" type="datetimeFigureOut">
              <a:rPr lang="sv-SE" smtClean="0"/>
              <a:t>2024-03-01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245696736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92123F70-45C5-41A4-BA5C-8E3BF906437D}" type="datetimeFigureOut">
              <a:rPr lang="sv-SE" smtClean="0"/>
              <a:t>2024-03-01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131852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23F70-45C5-41A4-BA5C-8E3BF906437D}" type="datetimeFigureOut">
              <a:rPr lang="sv-SE" smtClean="0"/>
              <a:t>2024-03-01</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4174225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23F70-45C5-41A4-BA5C-8E3BF906437D}" type="datetimeFigureOut">
              <a:rPr lang="sv-SE" smtClean="0"/>
              <a:t>2024-03-01</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A091BB-B466-49DD-A2B7-6625C5F201D5}" type="slidenum">
              <a:rPr lang="sv-SE" smtClean="0"/>
              <a:t>‹#›</a:t>
            </a:fld>
            <a:endParaRPr lang="sv-SE"/>
          </a:p>
        </p:txBody>
      </p:sp>
    </p:spTree>
    <p:extLst>
      <p:ext uri="{BB962C8B-B14F-4D97-AF65-F5344CB8AC3E}">
        <p14:creationId xmlns:p14="http://schemas.microsoft.com/office/powerpoint/2010/main" val="1463458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4232323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2123F70-45C5-41A4-BA5C-8E3BF906437D}" type="datetimeFigureOut">
              <a:rPr lang="sv-SE" smtClean="0"/>
              <a:t>2024-03-01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4281244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2085991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396625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2123F70-45C5-41A4-BA5C-8E3BF906437D}" type="datetimeFigureOut">
              <a:rPr lang="sv-SE" smtClean="0"/>
              <a:t>2024-03-01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7A091BB-B466-49DD-A2B7-6625C5F201D5}"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63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2123F70-45C5-41A4-BA5C-8E3BF906437D}" type="datetimeFigureOut">
              <a:rPr lang="sv-SE" smtClean="0"/>
              <a:t>2024-03-01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20567741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9728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1792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2123F70-45C5-41A4-BA5C-8E3BF906437D}" type="datetimeFigureOut">
              <a:rPr lang="sv-SE" smtClean="0"/>
              <a:t>2024-03-01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15919939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92123F70-45C5-41A4-BA5C-8E3BF906437D}" type="datetimeFigureOut">
              <a:rPr lang="sv-SE" smtClean="0"/>
              <a:t>2024-03-01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34325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23F70-45C5-41A4-BA5C-8E3BF906437D}" type="datetimeFigureOut">
              <a:rPr lang="sv-SE" smtClean="0"/>
              <a:t>2024-03-01</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311852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23F70-45C5-41A4-BA5C-8E3BF906437D}" type="datetimeFigureOut">
              <a:rPr lang="sv-SE" smtClean="0"/>
              <a:t>2024-03-01</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A091BB-B466-49DD-A2B7-6625C5F201D5}" type="slidenum">
              <a:rPr lang="sv-SE" smtClean="0"/>
              <a:t>‹#›</a:t>
            </a:fld>
            <a:endParaRPr lang="sv-SE"/>
          </a:p>
        </p:txBody>
      </p:sp>
    </p:spTree>
    <p:extLst>
      <p:ext uri="{BB962C8B-B14F-4D97-AF65-F5344CB8AC3E}">
        <p14:creationId xmlns:p14="http://schemas.microsoft.com/office/powerpoint/2010/main" val="42408170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2123F70-45C5-41A4-BA5C-8E3BF906437D}" type="datetimeFigureOut">
              <a:rPr lang="sv-SE" smtClean="0"/>
              <a:t>2024-03-01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7A091BB-B466-49DD-A2B7-6625C5F201D5}" type="slidenum">
              <a:rPr lang="sv-SE" smtClean="0"/>
              <a:t>‹#›</a:t>
            </a:fld>
            <a:endParaRPr lang="sv-SE"/>
          </a:p>
        </p:txBody>
      </p:sp>
    </p:spTree>
    <p:extLst>
      <p:ext uri="{BB962C8B-B14F-4D97-AF65-F5344CB8AC3E}">
        <p14:creationId xmlns:p14="http://schemas.microsoft.com/office/powerpoint/2010/main" val="234876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23F70-45C5-41A4-BA5C-8E3BF906437D}" type="datetimeFigureOut">
              <a:rPr lang="sv-SE" smtClean="0"/>
              <a:t>2024-03-01</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7A091BB-B466-49DD-A2B7-6625C5F201D5}"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00705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23F70-45C5-41A4-BA5C-8E3BF906437D}" type="datetimeFigureOut">
              <a:rPr lang="sv-SE" smtClean="0"/>
              <a:t>2024-03-01</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7A091BB-B466-49DD-A2B7-6625C5F201D5}"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72503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7.wdp"/><Relationship Id="rId4" Type="http://schemas.openxmlformats.org/officeDocument/2006/relationships/diagramLayout" Target="../diagrams/layout4.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18/10/relationships/comments" Target="../comments/modernComment_157_8CDAF96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notesSlide" Target="../notesSlides/notesSlide1.xml"/><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slideLayout" Target="../slideLayouts/slideLayout2.xml"/><Relationship Id="rId16" Type="http://schemas.microsoft.com/office/2007/relationships/diagramDrawing" Target="../diagrams/drawing2.xml"/><Relationship Id="rId1" Type="http://schemas.openxmlformats.org/officeDocument/2006/relationships/vmlDrawing" Target="../drawings/vmlDrawing1.vml"/><Relationship Id="rId6" Type="http://schemas.openxmlformats.org/officeDocument/2006/relationships/image" Target="../media/image2.wmf"/><Relationship Id="rId11" Type="http://schemas.microsoft.com/office/2007/relationships/diagramDrawing" Target="../diagrams/drawing1.xml"/><Relationship Id="rId5" Type="http://schemas.openxmlformats.org/officeDocument/2006/relationships/oleObject" Target="../embeddings/oleObject1.bin"/><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diagramLayout" Target="../diagrams/layout7.xml"/><Relationship Id="rId7" Type="http://schemas.openxmlformats.org/officeDocument/2006/relationships/image" Target="../media/image42.pn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microsoft.com/office/2018/10/relationships/comments" Target="../comments/modernComment_179_60839DB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2.xml"/><Relationship Id="rId16" Type="http://schemas.microsoft.com/office/2007/relationships/hdphoto" Target="../media/hdphoto6.wdp"/><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image" Target="../media/image20.png"/><Relationship Id="rId4" Type="http://schemas.microsoft.com/office/2007/relationships/hdphoto" Target="../media/hdphoto1.wdp"/><Relationship Id="rId9" Type="http://schemas.microsoft.com/office/2007/relationships/hdphoto" Target="../media/hdphoto3.wdp"/><Relationship Id="rId14" Type="http://schemas.microsoft.com/office/2007/relationships/hdphoto" Target="../media/hdphoto5.wdp"/></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A_6DD7EA0C.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B_E52749A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18/10/relationships/comments" Target="../comments/modernComment_180_38E9656E.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6600" dirty="0">
                <a:solidFill>
                  <a:schemeClr val="tx1"/>
                </a:solidFill>
                <a:latin typeface="Bahnschrift SemiLight SemiConde" panose="020B0502040204020203" pitchFamily="34" charset="0"/>
              </a:rPr>
              <a:t>Organdonation och Transplantation </a:t>
            </a:r>
          </a:p>
        </p:txBody>
      </p:sp>
      <p:sp>
        <p:nvSpPr>
          <p:cNvPr id="3" name="Underrubrik 2"/>
          <p:cNvSpPr>
            <a:spLocks noGrp="1"/>
          </p:cNvSpPr>
          <p:nvPr>
            <p:ph type="subTitle" idx="1"/>
          </p:nvPr>
        </p:nvSpPr>
        <p:spPr/>
        <p:txBody>
          <a:bodyPr/>
          <a:lstStyle/>
          <a:p>
            <a:r>
              <a:rPr lang="sv-SE" dirty="0">
                <a:solidFill>
                  <a:schemeClr val="tx1"/>
                </a:solidFill>
                <a:latin typeface="Bahnschrift SemiLight SemiConde" panose="020B0502040204020203" pitchFamily="34" charset="0"/>
              </a:rPr>
              <a:t>Namn, roll, avdelning</a:t>
            </a:r>
          </a:p>
        </p:txBody>
      </p:sp>
    </p:spTree>
    <p:extLst>
      <p:ext uri="{BB962C8B-B14F-4D97-AF65-F5344CB8AC3E}">
        <p14:creationId xmlns:p14="http://schemas.microsoft.com/office/powerpoint/2010/main" val="322434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latin typeface="Bahnschrift SemiLight SemiConde" panose="020B0502040204020203" pitchFamily="34" charset="0"/>
              </a:rPr>
              <a:t>Gör din vilja känd</a:t>
            </a:r>
          </a:p>
        </p:txBody>
      </p:sp>
      <p:graphicFrame>
        <p:nvGraphicFramePr>
          <p:cNvPr id="8" name="Platshållare för innehåll 7"/>
          <p:cNvGraphicFramePr>
            <a:graphicFrameLocks noGrp="1"/>
          </p:cNvGraphicFramePr>
          <p:nvPr>
            <p:ph sz="half" idx="2"/>
            <p:extLst>
              <p:ext uri="{D42A27DB-BD31-4B8C-83A1-F6EECF244321}">
                <p14:modId xmlns:p14="http://schemas.microsoft.com/office/powerpoint/2010/main" val="864749509"/>
              </p:ext>
            </p:extLst>
          </p:nvPr>
        </p:nvGraphicFramePr>
        <p:xfrm>
          <a:off x="6218238" y="1846263"/>
          <a:ext cx="5481393" cy="4296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latshållare för innehåll 3"/>
          <p:cNvPicPr>
            <a:picLocks noGrp="1" noChangeAspect="1"/>
          </p:cNvPicPr>
          <p:nvPr>
            <p:ph sz="half" idx="1"/>
          </p:nvPr>
        </p:nvPicPr>
        <p:blipFill>
          <a:blip r:embed="rId8">
            <a:duotone>
              <a:schemeClr val="accent3">
                <a:shade val="45000"/>
                <a:satMod val="135000"/>
              </a:schemeClr>
              <a:prstClr val="white"/>
            </a:duotone>
          </a:blip>
          <a:stretch>
            <a:fillRect/>
          </a:stretch>
        </p:blipFill>
        <p:spPr>
          <a:xfrm>
            <a:off x="10496036" y="0"/>
            <a:ext cx="1508762" cy="1442199"/>
          </a:xfrm>
          <a:prstGeom prst="rect">
            <a:avLst/>
          </a:prstGeom>
        </p:spPr>
      </p:pic>
      <p:pic>
        <p:nvPicPr>
          <p:cNvPr id="3" name="Bildobjekt 2"/>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6676"/>
                    </a14:imgEffect>
                    <a14:imgEffect>
                      <a14:saturation sat="90000"/>
                    </a14:imgEffect>
                  </a14:imgLayer>
                </a14:imgProps>
              </a:ext>
            </a:extLst>
          </a:blip>
          <a:srcRect t="13445"/>
          <a:stretch/>
        </p:blipFill>
        <p:spPr>
          <a:xfrm>
            <a:off x="958666" y="5243195"/>
            <a:ext cx="4283189" cy="899697"/>
          </a:xfrm>
          <a:prstGeom prst="rect">
            <a:avLst/>
          </a:prstGeom>
        </p:spPr>
      </p:pic>
      <p:sp>
        <p:nvSpPr>
          <p:cNvPr id="5" name="textruta 4"/>
          <p:cNvSpPr txBox="1"/>
          <p:nvPr/>
        </p:nvSpPr>
        <p:spPr>
          <a:xfrm>
            <a:off x="638688" y="4791947"/>
            <a:ext cx="4923143" cy="369332"/>
          </a:xfrm>
          <a:prstGeom prst="rect">
            <a:avLst/>
          </a:prstGeom>
          <a:noFill/>
        </p:spPr>
        <p:txBody>
          <a:bodyPr wrap="none" rtlCol="0">
            <a:spAutoFit/>
          </a:bodyPr>
          <a:lstStyle/>
          <a:p>
            <a:r>
              <a:rPr lang="sv-SE" dirty="0">
                <a:solidFill>
                  <a:srgbClr val="476D9B"/>
                </a:solidFill>
                <a:latin typeface="Bahnschrift SemiBold Condensed" panose="020B0502040204020203" pitchFamily="34" charset="0"/>
              </a:rPr>
              <a:t>Nästan nio av tio vill donera sina organ efter sin död i Sverige</a:t>
            </a:r>
          </a:p>
        </p:txBody>
      </p:sp>
    </p:spTree>
    <p:extLst>
      <p:ext uri="{BB962C8B-B14F-4D97-AF65-F5344CB8AC3E}">
        <p14:creationId xmlns:p14="http://schemas.microsoft.com/office/powerpoint/2010/main" val="135290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latin typeface="Bahnschrift SemiLight SemiConde" panose="020B0502040204020203" pitchFamily="34" charset="0"/>
              </a:rPr>
              <a:t>Donation kan bli möjlig om</a:t>
            </a:r>
          </a:p>
        </p:txBody>
      </p:sp>
      <p:sp>
        <p:nvSpPr>
          <p:cNvPr id="5" name="Platshållare för innehåll 4"/>
          <p:cNvSpPr>
            <a:spLocks noGrp="1"/>
          </p:cNvSpPr>
          <p:nvPr>
            <p:ph idx="1"/>
          </p:nvPr>
        </p:nvSpPr>
        <p:spPr>
          <a:xfrm>
            <a:off x="4511040" y="731520"/>
            <a:ext cx="6776720" cy="5257800"/>
          </a:xfrm>
        </p:spPr>
        <p:txBody>
          <a:bodyPr>
            <a:normAutofit/>
          </a:bodyPr>
          <a:lstStyle/>
          <a:p>
            <a:r>
              <a:rPr lang="sv-SE" sz="3200" dirty="0">
                <a:solidFill>
                  <a:schemeClr val="tx1"/>
                </a:solidFill>
                <a:latin typeface="Bahnschrift SemiLight SemiConde" panose="020B0502040204020203" pitchFamily="34" charset="0"/>
              </a:rPr>
              <a:t/>
            </a:r>
            <a:br>
              <a:rPr lang="sv-SE" sz="3200" dirty="0">
                <a:solidFill>
                  <a:schemeClr val="tx1"/>
                </a:solidFill>
                <a:latin typeface="Bahnschrift SemiLight SemiConde" panose="020B0502040204020203" pitchFamily="34" charset="0"/>
              </a:rPr>
            </a:br>
            <a:r>
              <a:rPr lang="sv-SE" sz="3200" dirty="0">
                <a:solidFill>
                  <a:schemeClr val="tx1"/>
                </a:solidFill>
                <a:latin typeface="Bahnschrift SemiLight SemiConde" panose="020B0502040204020203" pitchFamily="34" charset="0"/>
              </a:rPr>
              <a:t>- Känd positiv vilja</a:t>
            </a:r>
            <a:br>
              <a:rPr lang="sv-SE" sz="3200" dirty="0">
                <a:solidFill>
                  <a:schemeClr val="tx1"/>
                </a:solidFill>
                <a:latin typeface="Bahnschrift SemiLight SemiConde" panose="020B0502040204020203" pitchFamily="34" charset="0"/>
              </a:rPr>
            </a:br>
            <a:r>
              <a:rPr lang="sv-SE" sz="3200" dirty="0">
                <a:solidFill>
                  <a:schemeClr val="tx1"/>
                </a:solidFill>
                <a:latin typeface="Bahnschrift SemiLight SemiConde" panose="020B0502040204020203" pitchFamily="34" charset="0"/>
              </a:rPr>
              <a:t/>
            </a:r>
            <a:br>
              <a:rPr lang="sv-SE" sz="3200" dirty="0">
                <a:solidFill>
                  <a:schemeClr val="tx1"/>
                </a:solidFill>
                <a:latin typeface="Bahnschrift SemiLight SemiConde" panose="020B0502040204020203" pitchFamily="34" charset="0"/>
              </a:rPr>
            </a:br>
            <a:r>
              <a:rPr lang="sv-SE" sz="3200" dirty="0">
                <a:solidFill>
                  <a:schemeClr val="tx1"/>
                </a:solidFill>
                <a:latin typeface="Bahnschrift SemiLight SemiConde" panose="020B0502040204020203" pitchFamily="34" charset="0"/>
              </a:rPr>
              <a:t>- Tolkad positiv vilja</a:t>
            </a:r>
            <a:br>
              <a:rPr lang="sv-SE" sz="3200" dirty="0">
                <a:solidFill>
                  <a:schemeClr val="tx1"/>
                </a:solidFill>
                <a:latin typeface="Bahnschrift SemiLight SemiConde" panose="020B0502040204020203" pitchFamily="34" charset="0"/>
              </a:rPr>
            </a:br>
            <a:r>
              <a:rPr lang="sv-SE" sz="3200" dirty="0">
                <a:solidFill>
                  <a:schemeClr val="tx1"/>
                </a:solidFill>
                <a:latin typeface="Bahnschrift SemiLight SemiConde" panose="020B0502040204020203" pitchFamily="34" charset="0"/>
              </a:rPr>
              <a:t/>
            </a:r>
            <a:br>
              <a:rPr lang="sv-SE" sz="3200" dirty="0">
                <a:solidFill>
                  <a:schemeClr val="tx1"/>
                </a:solidFill>
                <a:latin typeface="Bahnschrift SemiLight SemiConde" panose="020B0502040204020203" pitchFamily="34" charset="0"/>
              </a:rPr>
            </a:br>
            <a:r>
              <a:rPr lang="sv-SE" sz="3200" dirty="0">
                <a:solidFill>
                  <a:schemeClr val="tx1"/>
                </a:solidFill>
                <a:latin typeface="Bahnschrift SemiLight SemiConde" panose="020B0502040204020203" pitchFamily="34" charset="0"/>
              </a:rPr>
              <a:t>- Inte skriftligen eller muntligen motsatt sig donation</a:t>
            </a:r>
            <a:br>
              <a:rPr lang="sv-SE" sz="3200" dirty="0">
                <a:solidFill>
                  <a:schemeClr val="tx1"/>
                </a:solidFill>
                <a:latin typeface="Bahnschrift SemiLight SemiConde" panose="020B0502040204020203" pitchFamily="34" charset="0"/>
              </a:rPr>
            </a:br>
            <a:endParaRPr lang="sv-SE" sz="3200" dirty="0">
              <a:solidFill>
                <a:schemeClr val="tx1"/>
              </a:solidFill>
              <a:latin typeface="Bahnschrift SemiLight SemiConde" panose="020B0502040204020203" pitchFamily="34" charset="0"/>
            </a:endParaRPr>
          </a:p>
          <a:p>
            <a:r>
              <a:rPr lang="sv-SE" sz="3200" dirty="0">
                <a:solidFill>
                  <a:schemeClr val="tx1"/>
                </a:solidFill>
                <a:latin typeface="Bahnschrift SemiLight SemiConde" panose="020B0502040204020203" pitchFamily="34" charset="0"/>
              </a:rPr>
              <a:t>- Inga skäl att anta att donation skulle strida mot den avlidnes vilja</a:t>
            </a:r>
          </a:p>
        </p:txBody>
      </p:sp>
      <p:pic>
        <p:nvPicPr>
          <p:cNvPr id="8" name="Bildobjekt 7" descr="Gratis vektorgrafik: Markera, Bock, Kontrollera - Gratis bild på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327" y="3360420"/>
            <a:ext cx="1143953" cy="1123665"/>
          </a:xfrm>
          <a:prstGeom prst="rect">
            <a:avLst/>
          </a:prstGeom>
        </p:spPr>
      </p:pic>
    </p:spTree>
    <p:extLst>
      <p:ext uri="{BB962C8B-B14F-4D97-AF65-F5344CB8AC3E}">
        <p14:creationId xmlns:p14="http://schemas.microsoft.com/office/powerpoint/2010/main" val="113237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latin typeface="Bahnschrift SemiLight SemiConde" panose="020B0502040204020203" pitchFamily="34" charset="0"/>
              </a:rPr>
              <a:t>Donation kan inte bli möjlig om</a:t>
            </a:r>
          </a:p>
        </p:txBody>
      </p:sp>
      <p:sp>
        <p:nvSpPr>
          <p:cNvPr id="5" name="Platshållare för innehåll 4"/>
          <p:cNvSpPr>
            <a:spLocks noGrp="1"/>
          </p:cNvSpPr>
          <p:nvPr>
            <p:ph idx="1"/>
          </p:nvPr>
        </p:nvSpPr>
        <p:spPr>
          <a:xfrm>
            <a:off x="4521200" y="791755"/>
            <a:ext cx="6776720" cy="5059680"/>
          </a:xfrm>
        </p:spPr>
        <p:txBody>
          <a:bodyPr>
            <a:normAutofit/>
          </a:bodyPr>
          <a:lstStyle/>
          <a:p>
            <a:r>
              <a:rPr lang="sv-SE" sz="2800" dirty="0">
                <a:solidFill>
                  <a:schemeClr val="tx1"/>
                </a:solidFill>
                <a:latin typeface="Bahnschrift SemiLight SemiConde" panose="020B0502040204020203" pitchFamily="34" charset="0"/>
              </a:rPr>
              <a:t>- Känd negativ vilja</a:t>
            </a:r>
            <a:br>
              <a:rPr lang="sv-SE" sz="2800"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t>
            </a:r>
            <a:r>
              <a:rPr lang="sv-SE" sz="2800" dirty="0">
                <a:solidFill>
                  <a:schemeClr val="tx1"/>
                </a:solidFill>
                <a:latin typeface="Bahnschrift SemiLight SemiConde" panose="020B0502040204020203" pitchFamily="34" charset="0"/>
              </a:rPr>
              <a:t/>
            </a:r>
            <a:br>
              <a:rPr lang="sv-SE" sz="2800" dirty="0">
                <a:solidFill>
                  <a:schemeClr val="tx1"/>
                </a:solidFill>
                <a:latin typeface="Bahnschrift SemiLight SemiConde" panose="020B0502040204020203" pitchFamily="34" charset="0"/>
              </a:rPr>
            </a:br>
            <a:r>
              <a:rPr lang="sv-SE" sz="2800" dirty="0">
                <a:solidFill>
                  <a:schemeClr val="tx1"/>
                </a:solidFill>
                <a:latin typeface="Bahnschrift SemiLight SemiConde" panose="020B0502040204020203" pitchFamily="34" charset="0"/>
              </a:rPr>
              <a:t>- Tolkad negativ vilja</a:t>
            </a:r>
            <a:br>
              <a:rPr lang="sv-SE" sz="2800"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t>
            </a:r>
            <a:r>
              <a:rPr lang="sv-SE" sz="2800" dirty="0">
                <a:solidFill>
                  <a:schemeClr val="tx1"/>
                </a:solidFill>
                <a:latin typeface="Bahnschrift SemiLight SemiConde" panose="020B0502040204020203" pitchFamily="34" charset="0"/>
              </a:rPr>
              <a:t/>
            </a:r>
            <a:br>
              <a:rPr lang="sv-SE" sz="2800" dirty="0">
                <a:solidFill>
                  <a:schemeClr val="tx1"/>
                </a:solidFill>
                <a:latin typeface="Bahnschrift SemiLight SemiConde" panose="020B0502040204020203" pitchFamily="34" charset="0"/>
              </a:rPr>
            </a:br>
            <a:r>
              <a:rPr lang="sv-SE" sz="2800" dirty="0">
                <a:solidFill>
                  <a:schemeClr val="tx1"/>
                </a:solidFill>
                <a:latin typeface="Bahnschrift SemiLight SemiConde" panose="020B0502040204020203" pitchFamily="34" charset="0"/>
              </a:rPr>
              <a:t>- Motstridiga uppgifter/närstående inte eniga</a:t>
            </a:r>
            <a:br>
              <a:rPr lang="sv-SE" sz="2800"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t>
            </a:r>
            <a:r>
              <a:rPr lang="sv-SE" sz="2800" dirty="0">
                <a:solidFill>
                  <a:schemeClr val="tx1"/>
                </a:solidFill>
                <a:latin typeface="Bahnschrift SemiLight SemiConde" panose="020B0502040204020203" pitchFamily="34" charset="0"/>
              </a:rPr>
              <a:t/>
            </a:r>
            <a:br>
              <a:rPr lang="sv-SE" sz="2800" dirty="0">
                <a:solidFill>
                  <a:schemeClr val="tx1"/>
                </a:solidFill>
                <a:latin typeface="Bahnschrift SemiLight SemiConde" panose="020B0502040204020203" pitchFamily="34" charset="0"/>
              </a:rPr>
            </a:br>
            <a:r>
              <a:rPr lang="sv-SE" sz="2800" dirty="0">
                <a:solidFill>
                  <a:schemeClr val="tx1"/>
                </a:solidFill>
                <a:latin typeface="Bahnschrift SemiLight SemiConde" panose="020B0502040204020203" pitchFamily="34" charset="0"/>
              </a:rPr>
              <a:t>-</a:t>
            </a:r>
            <a:r>
              <a:rPr lang="sv-SE" sz="2800" dirty="0">
                <a:solidFill>
                  <a:srgbClr val="FF0000"/>
                </a:solidFill>
                <a:latin typeface="Bahnschrift SemiLight SemiConde" panose="020B0502040204020203" pitchFamily="34" charset="0"/>
              </a:rPr>
              <a:t> </a:t>
            </a:r>
            <a:r>
              <a:rPr lang="sv-SE" sz="2800" dirty="0" err="1">
                <a:solidFill>
                  <a:schemeClr val="tx1"/>
                </a:solidFill>
                <a:latin typeface="Bahnschrift SemiLight SemiConde" panose="020B0502040204020203" pitchFamily="34" charset="0"/>
              </a:rPr>
              <a:t>Beslutsoförmögen</a:t>
            </a:r>
            <a:r>
              <a:rPr lang="sv-SE" sz="2800" dirty="0">
                <a:solidFill>
                  <a:schemeClr val="tx1"/>
                </a:solidFill>
                <a:latin typeface="Bahnschrift SemiLight SemiConde" panose="020B0502040204020203" pitchFamily="34" charset="0"/>
              </a:rPr>
              <a:t> i vuxen ålder</a:t>
            </a:r>
            <a:br>
              <a:rPr lang="sv-SE" sz="2800"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t>
            </a:r>
            <a:r>
              <a:rPr lang="sv-SE" sz="2800" dirty="0">
                <a:solidFill>
                  <a:schemeClr val="tx1"/>
                </a:solidFill>
                <a:latin typeface="Bahnschrift SemiLight SemiConde" panose="020B0502040204020203" pitchFamily="34" charset="0"/>
              </a:rPr>
              <a:t/>
            </a:r>
            <a:br>
              <a:rPr lang="sv-SE" sz="2800" dirty="0">
                <a:solidFill>
                  <a:schemeClr val="tx1"/>
                </a:solidFill>
                <a:latin typeface="Bahnschrift SemiLight SemiConde" panose="020B0502040204020203" pitchFamily="34" charset="0"/>
              </a:rPr>
            </a:br>
            <a:r>
              <a:rPr lang="sv-SE" sz="2800" dirty="0">
                <a:solidFill>
                  <a:schemeClr val="tx1"/>
                </a:solidFill>
                <a:latin typeface="Bahnschrift SemiLight SemiConde" panose="020B0502040204020203" pitchFamily="34" charset="0"/>
              </a:rPr>
              <a:t>- Ingen känd vilja och går ej att komma i kontakt med närstående (om närstående finns)</a:t>
            </a:r>
            <a:br>
              <a:rPr lang="sv-SE" sz="2800" dirty="0">
                <a:solidFill>
                  <a:schemeClr val="tx1"/>
                </a:solidFill>
                <a:latin typeface="Bahnschrift SemiLight SemiConde" panose="020B0502040204020203" pitchFamily="34" charset="0"/>
              </a:rPr>
            </a:br>
            <a:r>
              <a:rPr lang="sv-SE" sz="1200" dirty="0">
                <a:solidFill>
                  <a:schemeClr val="tx1"/>
                </a:solidFill>
                <a:latin typeface="Bahnschrift SemiLight SemiConde" panose="020B0502040204020203" pitchFamily="34" charset="0"/>
              </a:rPr>
              <a:t> </a:t>
            </a:r>
            <a:endParaRPr lang="sv-SE" sz="2800" dirty="0">
              <a:solidFill>
                <a:schemeClr val="tx1"/>
              </a:solidFill>
              <a:latin typeface="Bahnschrift SemiLight SemiConde" panose="020B0502040204020203" pitchFamily="34" charset="0"/>
            </a:endParaRPr>
          </a:p>
          <a:p>
            <a:r>
              <a:rPr lang="sv-SE" sz="2800" dirty="0">
                <a:solidFill>
                  <a:schemeClr val="tx1"/>
                </a:solidFill>
                <a:latin typeface="Bahnschrift SemiLight SemiConde" panose="020B0502040204020203" pitchFamily="34" charset="0"/>
              </a:rPr>
              <a:t>- Ingreppet skulle äventyra resultatet av en rättsmedicinsk obduktion</a:t>
            </a:r>
          </a:p>
        </p:txBody>
      </p:sp>
      <p:pic>
        <p:nvPicPr>
          <p:cNvPr id="3" name="Bildobjekt 2" descr="Kreuz Löschen Entfernen · Kostenlose Vektorgrafik auf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360" y="3454400"/>
            <a:ext cx="1276657" cy="867727"/>
          </a:xfrm>
          <a:prstGeom prst="rect">
            <a:avLst/>
          </a:prstGeom>
        </p:spPr>
      </p:pic>
      <p:sp>
        <p:nvSpPr>
          <p:cNvPr id="6" name="Rektangel 5"/>
          <p:cNvSpPr/>
          <p:nvPr/>
        </p:nvSpPr>
        <p:spPr>
          <a:xfrm>
            <a:off x="2590800" y="5851435"/>
            <a:ext cx="7538720" cy="923330"/>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spcAft>
                <a:spcPts val="600"/>
              </a:spcAft>
            </a:pPr>
            <a:r>
              <a:rPr lang="sv-SE" dirty="0">
                <a:latin typeface="Bahnschrift SemiLight SemiConde" panose="020B0502040204020203" pitchFamily="34" charset="0"/>
              </a:rPr>
              <a:t>Lagen utgår från att alla är positiva om man inte uttryckt annat.</a:t>
            </a:r>
            <a:br>
              <a:rPr lang="sv-SE" dirty="0">
                <a:latin typeface="Bahnschrift SemiLight SemiConde" panose="020B0502040204020203" pitchFamily="34" charset="0"/>
              </a:rPr>
            </a:br>
            <a:r>
              <a:rPr lang="sv-SE" dirty="0">
                <a:latin typeface="Bahnschrift SemiLight SemiConde" panose="020B0502040204020203" pitchFamily="34" charset="0"/>
              </a:rPr>
              <a:t>Positiv donationsvilja omfattar även samtycke till organbevarande behandling</a:t>
            </a:r>
            <a:br>
              <a:rPr lang="sv-SE" dirty="0">
                <a:latin typeface="Bahnschrift SemiLight SemiConde" panose="020B0502040204020203" pitchFamily="34" charset="0"/>
              </a:rPr>
            </a:br>
            <a:r>
              <a:rPr lang="sv-SE" dirty="0">
                <a:latin typeface="Bahnschrift SemiLight SemiConde" panose="020B0502040204020203" pitchFamily="34" charset="0"/>
              </a:rPr>
              <a:t>och utredning av medicinsk lämplighet</a:t>
            </a:r>
          </a:p>
        </p:txBody>
      </p:sp>
    </p:spTree>
    <p:extLst>
      <p:ext uri="{BB962C8B-B14F-4D97-AF65-F5344CB8AC3E}">
        <p14:creationId xmlns:p14="http://schemas.microsoft.com/office/powerpoint/2010/main" val="14083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stretch>
            <a:fillRect/>
          </a:stretch>
        </p:blipFill>
        <p:spPr>
          <a:xfrm>
            <a:off x="1144904" y="1674856"/>
            <a:ext cx="10183496" cy="126564"/>
          </a:xfrm>
          <a:prstGeom prst="rect">
            <a:avLst/>
          </a:prstGeom>
        </p:spPr>
      </p:pic>
      <p:sp>
        <p:nvSpPr>
          <p:cNvPr id="5" name="Rubrik 4"/>
          <p:cNvSpPr>
            <a:spLocks noGrp="1"/>
          </p:cNvSpPr>
          <p:nvPr>
            <p:ph type="title"/>
          </p:nvPr>
        </p:nvSpPr>
        <p:spPr>
          <a:xfrm>
            <a:off x="1097280" y="286603"/>
            <a:ext cx="10058400" cy="800517"/>
          </a:xfrm>
        </p:spPr>
        <p:txBody>
          <a:bodyPr/>
          <a:lstStyle/>
          <a:p>
            <a:r>
              <a:rPr lang="sv-SE" dirty="0">
                <a:solidFill>
                  <a:schemeClr val="tx1"/>
                </a:solidFill>
                <a:latin typeface="Bahnschrift SemiLight SemiConde" panose="020B0502040204020203" pitchFamily="34" charset="0"/>
              </a:rPr>
              <a:t>Donationsprocessen</a:t>
            </a:r>
          </a:p>
        </p:txBody>
      </p:sp>
      <p:graphicFrame>
        <p:nvGraphicFramePr>
          <p:cNvPr id="10" name="Platshållare för innehåll 9"/>
          <p:cNvGraphicFramePr>
            <a:graphicFrameLocks noGrp="1"/>
          </p:cNvGraphicFramePr>
          <p:nvPr>
            <p:ph idx="1"/>
            <p:extLst>
              <p:ext uri="{D42A27DB-BD31-4B8C-83A1-F6EECF244321}">
                <p14:modId xmlns:p14="http://schemas.microsoft.com/office/powerpoint/2010/main" val="667424776"/>
              </p:ext>
            </p:extLst>
          </p:nvPr>
        </p:nvGraphicFramePr>
        <p:xfrm>
          <a:off x="81280" y="2195166"/>
          <a:ext cx="11978640" cy="440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ruta 11"/>
          <p:cNvSpPr txBox="1"/>
          <p:nvPr/>
        </p:nvSpPr>
        <p:spPr>
          <a:xfrm>
            <a:off x="81280" y="3246556"/>
            <a:ext cx="1457450" cy="369332"/>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sv-SE" dirty="0">
                <a:latin typeface="Bahnschrift SemiLight SemiConde" panose="020B0502040204020203" pitchFamily="34" charset="0"/>
              </a:rPr>
              <a:t>Patient till IVA</a:t>
            </a:r>
          </a:p>
        </p:txBody>
      </p:sp>
      <p:sp>
        <p:nvSpPr>
          <p:cNvPr id="13" name="textruta 12"/>
          <p:cNvSpPr txBox="1"/>
          <p:nvPr/>
        </p:nvSpPr>
        <p:spPr>
          <a:xfrm>
            <a:off x="447040" y="5208835"/>
            <a:ext cx="2893741" cy="369332"/>
          </a:xfrm>
          <a:prstGeom prst="rect">
            <a:avLst/>
          </a:prstGeom>
          <a:noFill/>
        </p:spPr>
        <p:txBody>
          <a:bodyPr wrap="none" rtlCol="0">
            <a:spAutoFit/>
          </a:bodyPr>
          <a:lstStyle/>
          <a:p>
            <a:r>
              <a:rPr lang="sv-SE" dirty="0">
                <a:latin typeface="Bahnschrift SemiLight SemiConde" panose="020B0502040204020203" pitchFamily="34" charset="0"/>
              </a:rPr>
              <a:t>Vård för patientens egen skull</a:t>
            </a:r>
          </a:p>
        </p:txBody>
      </p:sp>
      <p:sp>
        <p:nvSpPr>
          <p:cNvPr id="14" name="textruta 13"/>
          <p:cNvSpPr txBox="1"/>
          <p:nvPr/>
        </p:nvSpPr>
        <p:spPr>
          <a:xfrm>
            <a:off x="2082019" y="2748987"/>
            <a:ext cx="1898277"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sv-SE" sz="2000" b="1" dirty="0">
                <a:latin typeface="Bahnschrift SemiLight SemiConde" panose="020B0502040204020203" pitchFamily="34" charset="0"/>
              </a:rPr>
              <a:t>Brytpunktsbeslut</a:t>
            </a:r>
            <a:endParaRPr lang="sv-SE" b="1" dirty="0">
              <a:latin typeface="Bahnschrift SemiLight SemiConde" panose="020B0502040204020203" pitchFamily="34" charset="0"/>
            </a:endParaRPr>
          </a:p>
        </p:txBody>
      </p:sp>
      <p:sp>
        <p:nvSpPr>
          <p:cNvPr id="15" name="textruta 14"/>
          <p:cNvSpPr txBox="1"/>
          <p:nvPr/>
        </p:nvSpPr>
        <p:spPr>
          <a:xfrm>
            <a:off x="2042911" y="3101979"/>
            <a:ext cx="1830950" cy="584775"/>
          </a:xfrm>
          <a:prstGeom prst="rect">
            <a:avLst/>
          </a:prstGeom>
          <a:noFill/>
        </p:spPr>
        <p:txBody>
          <a:bodyPr wrap="none" rtlCol="0">
            <a:spAutoFit/>
          </a:bodyPr>
          <a:lstStyle/>
          <a:p>
            <a:r>
              <a:rPr lang="sv-SE" sz="1600" dirty="0">
                <a:latin typeface="Bahnschrift SemiLight SemiConde" panose="020B0502040204020203" pitchFamily="34" charset="0"/>
              </a:rPr>
              <a:t>Sökning i donations-</a:t>
            </a:r>
            <a:br>
              <a:rPr lang="sv-SE" sz="1600" dirty="0">
                <a:latin typeface="Bahnschrift SemiLight SemiConde" panose="020B0502040204020203" pitchFamily="34" charset="0"/>
              </a:rPr>
            </a:br>
            <a:r>
              <a:rPr lang="sv-SE" sz="1600" dirty="0">
                <a:latin typeface="Bahnschrift SemiLight SemiConde" panose="020B0502040204020203" pitchFamily="34" charset="0"/>
              </a:rPr>
              <a:t>registret</a:t>
            </a:r>
          </a:p>
        </p:txBody>
      </p:sp>
      <p:sp>
        <p:nvSpPr>
          <p:cNvPr id="16" name="textruta 15"/>
          <p:cNvSpPr txBox="1"/>
          <p:nvPr/>
        </p:nvSpPr>
        <p:spPr>
          <a:xfrm>
            <a:off x="8239760" y="5215895"/>
            <a:ext cx="562975"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sv-SE" sz="2000" b="1" dirty="0">
                <a:latin typeface="Bahnschrift SemiLight SemiConde" panose="020B0502040204020203" pitchFamily="34" charset="0"/>
              </a:rPr>
              <a:t>Död</a:t>
            </a:r>
            <a:endParaRPr lang="sv-SE" b="1" dirty="0">
              <a:latin typeface="Bahnschrift SemiLight SemiConde" panose="020B0502040204020203" pitchFamily="34" charset="0"/>
            </a:endParaRPr>
          </a:p>
        </p:txBody>
      </p:sp>
      <p:sp>
        <p:nvSpPr>
          <p:cNvPr id="18" name="Kommentar i oval 17"/>
          <p:cNvSpPr/>
          <p:nvPr/>
        </p:nvSpPr>
        <p:spPr>
          <a:xfrm>
            <a:off x="7952543" y="2195166"/>
            <a:ext cx="1606185" cy="914400"/>
          </a:xfrm>
          <a:prstGeom prst="wedgeEllipseCallout">
            <a:avLst>
              <a:gd name="adj1" fmla="val 10693"/>
              <a:gd name="adj2" fmla="val 87458"/>
            </a:avLst>
          </a:prstGeom>
          <a:solidFill>
            <a:schemeClr val="accent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solidFill>
                  <a:schemeClr val="tx1"/>
                </a:solidFill>
                <a:latin typeface="Bahnschrift SemiLight SemiConde" panose="020B0502040204020203" pitchFamily="34" charset="0"/>
              </a:rPr>
              <a:t>DCD</a:t>
            </a:r>
          </a:p>
        </p:txBody>
      </p:sp>
      <p:sp>
        <p:nvSpPr>
          <p:cNvPr id="20" name="Kommentar i oval 19"/>
          <p:cNvSpPr/>
          <p:nvPr/>
        </p:nvSpPr>
        <p:spPr>
          <a:xfrm>
            <a:off x="10506956" y="1609820"/>
            <a:ext cx="1606185" cy="914400"/>
          </a:xfrm>
          <a:prstGeom prst="wedgeEllipseCallout">
            <a:avLst>
              <a:gd name="adj1" fmla="val -17139"/>
              <a:gd name="adj2" fmla="val 85237"/>
            </a:avLst>
          </a:prstGeom>
          <a:solidFill>
            <a:schemeClr val="accent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solidFill>
                  <a:schemeClr val="tx1"/>
                </a:solidFill>
                <a:latin typeface="Bahnschrift SemiLight SemiConde" panose="020B0502040204020203" pitchFamily="34" charset="0"/>
              </a:rPr>
              <a:t>DBD</a:t>
            </a:r>
          </a:p>
        </p:txBody>
      </p:sp>
      <p:sp>
        <p:nvSpPr>
          <p:cNvPr id="21" name="textruta 20"/>
          <p:cNvSpPr txBox="1"/>
          <p:nvPr/>
        </p:nvSpPr>
        <p:spPr>
          <a:xfrm>
            <a:off x="10352559" y="3010609"/>
            <a:ext cx="1173719" cy="646331"/>
          </a:xfrm>
          <a:prstGeom prst="rect">
            <a:avLst/>
          </a:prstGeom>
          <a:noFill/>
        </p:spPr>
        <p:txBody>
          <a:bodyPr wrap="none" rtlCol="0">
            <a:spAutoFit/>
          </a:bodyPr>
          <a:lstStyle/>
          <a:p>
            <a:r>
              <a:rPr lang="sv-SE" dirty="0">
                <a:latin typeface="Bahnschrift SemiLight SemiConde" panose="020B0502040204020203" pitchFamily="34" charset="0"/>
              </a:rPr>
              <a:t>Donations-</a:t>
            </a:r>
            <a:br>
              <a:rPr lang="sv-SE" dirty="0">
                <a:latin typeface="Bahnschrift SemiLight SemiConde" panose="020B0502040204020203" pitchFamily="34" charset="0"/>
              </a:rPr>
            </a:br>
            <a:r>
              <a:rPr lang="sv-SE" dirty="0">
                <a:latin typeface="Bahnschrift SemiLight SemiConde" panose="020B0502040204020203" pitchFamily="34" charset="0"/>
              </a:rPr>
              <a:t>operation</a:t>
            </a:r>
          </a:p>
        </p:txBody>
      </p:sp>
      <p:sp>
        <p:nvSpPr>
          <p:cNvPr id="22" name="textruta 21"/>
          <p:cNvSpPr txBox="1"/>
          <p:nvPr/>
        </p:nvSpPr>
        <p:spPr>
          <a:xfrm rot="18898683">
            <a:off x="10829454" y="4912961"/>
            <a:ext cx="1641347" cy="369332"/>
          </a:xfrm>
          <a:prstGeom prst="rect">
            <a:avLst/>
          </a:prstGeom>
          <a:noFill/>
        </p:spPr>
        <p:txBody>
          <a:bodyPr wrap="none" rtlCol="0">
            <a:spAutoFit/>
          </a:bodyPr>
          <a:lstStyle/>
          <a:p>
            <a:r>
              <a:rPr lang="sv-SE" dirty="0">
                <a:latin typeface="Bahnschrift SemiLight SemiConde" panose="020B0502040204020203" pitchFamily="34" charset="0"/>
              </a:rPr>
              <a:t>Transplantation</a:t>
            </a:r>
          </a:p>
        </p:txBody>
      </p:sp>
      <p:cxnSp>
        <p:nvCxnSpPr>
          <p:cNvPr id="24" name="Rak pilkoppling 23"/>
          <p:cNvCxnSpPr/>
          <p:nvPr/>
        </p:nvCxnSpPr>
        <p:spPr>
          <a:xfrm>
            <a:off x="3594486" y="3401408"/>
            <a:ext cx="1859" cy="255532"/>
          </a:xfrm>
          <a:prstGeom prst="straightConnector1">
            <a:avLst/>
          </a:prstGeom>
          <a:ln>
            <a:solidFill>
              <a:schemeClr val="accent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2551418" y="2045954"/>
            <a:ext cx="2021707" cy="584775"/>
          </a:xfrm>
          <a:prstGeom prst="rect">
            <a:avLst/>
          </a:prstGeom>
          <a:noFill/>
        </p:spPr>
        <p:txBody>
          <a:bodyPr wrap="none" rtlCol="0">
            <a:spAutoFit/>
          </a:bodyPr>
          <a:lstStyle/>
          <a:p>
            <a:r>
              <a:rPr lang="sv-SE" sz="1600" dirty="0">
                <a:latin typeface="Bahnschrift SemiLight SemiConde" panose="020B0502040204020203" pitchFamily="34" charset="0"/>
              </a:rPr>
              <a:t>Utredning av</a:t>
            </a:r>
            <a:br>
              <a:rPr lang="sv-SE" sz="1600" dirty="0">
                <a:latin typeface="Bahnschrift SemiLight SemiConde" panose="020B0502040204020203" pitchFamily="34" charset="0"/>
              </a:rPr>
            </a:br>
            <a:r>
              <a:rPr lang="sv-SE" sz="1600" dirty="0">
                <a:latin typeface="Bahnschrift SemiLight SemiConde" panose="020B0502040204020203" pitchFamily="34" charset="0"/>
              </a:rPr>
              <a:t>inställning till donation</a:t>
            </a:r>
          </a:p>
        </p:txBody>
      </p:sp>
      <p:sp>
        <p:nvSpPr>
          <p:cNvPr id="27" name="textruta 26"/>
          <p:cNvSpPr txBox="1"/>
          <p:nvPr/>
        </p:nvSpPr>
        <p:spPr>
          <a:xfrm>
            <a:off x="3223103" y="1515849"/>
            <a:ext cx="1877437" cy="584775"/>
          </a:xfrm>
          <a:prstGeom prst="rect">
            <a:avLst/>
          </a:prstGeom>
          <a:noFill/>
        </p:spPr>
        <p:txBody>
          <a:bodyPr wrap="none" rtlCol="0">
            <a:spAutoFit/>
          </a:bodyPr>
          <a:lstStyle/>
          <a:p>
            <a:r>
              <a:rPr lang="sv-SE" sz="1600" dirty="0">
                <a:latin typeface="Bahnschrift SemiLight SemiConde" panose="020B0502040204020203" pitchFamily="34" charset="0"/>
              </a:rPr>
              <a:t>Utredning </a:t>
            </a:r>
            <a:br>
              <a:rPr lang="sv-SE" sz="1600" dirty="0">
                <a:latin typeface="Bahnschrift SemiLight SemiConde" panose="020B0502040204020203" pitchFamily="34" charset="0"/>
              </a:rPr>
            </a:br>
            <a:r>
              <a:rPr lang="sv-SE" sz="1600" dirty="0">
                <a:latin typeface="Bahnschrift SemiLight SemiConde" panose="020B0502040204020203" pitchFamily="34" charset="0"/>
              </a:rPr>
              <a:t>Medicinsk lämplighet</a:t>
            </a:r>
          </a:p>
        </p:txBody>
      </p:sp>
      <p:cxnSp>
        <p:nvCxnSpPr>
          <p:cNvPr id="28" name="Rak pilkoppling 27"/>
          <p:cNvCxnSpPr/>
          <p:nvPr/>
        </p:nvCxnSpPr>
        <p:spPr>
          <a:xfrm>
            <a:off x="4159962" y="2619731"/>
            <a:ext cx="9384" cy="996157"/>
          </a:xfrm>
          <a:prstGeom prst="straightConnector1">
            <a:avLst/>
          </a:prstGeom>
          <a:ln>
            <a:solidFill>
              <a:schemeClr val="accent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p:cNvCxnSpPr/>
          <p:nvPr/>
        </p:nvCxnSpPr>
        <p:spPr>
          <a:xfrm>
            <a:off x="4573125" y="2090359"/>
            <a:ext cx="0" cy="1525529"/>
          </a:xfrm>
          <a:prstGeom prst="straightConnector1">
            <a:avLst/>
          </a:prstGeom>
          <a:ln>
            <a:solidFill>
              <a:schemeClr val="accent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ak pilkoppling 37"/>
          <p:cNvCxnSpPr/>
          <p:nvPr/>
        </p:nvCxnSpPr>
        <p:spPr>
          <a:xfrm>
            <a:off x="8802735" y="5415950"/>
            <a:ext cx="2048145" cy="0"/>
          </a:xfrm>
          <a:prstGeom prst="straightConnector1">
            <a:avLst/>
          </a:prstGeom>
          <a:ln>
            <a:tailEnd type="triangle"/>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477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400" dirty="0">
                <a:solidFill>
                  <a:schemeClr val="tx1"/>
                </a:solidFill>
                <a:latin typeface="Bahnschrift SemiLight SemiConde" panose="020B0502040204020203" pitchFamily="34" charset="0"/>
              </a:rPr>
              <a:t>Brytpunksbeslut Intensivvård</a:t>
            </a:r>
          </a:p>
        </p:txBody>
      </p:sp>
      <p:sp>
        <p:nvSpPr>
          <p:cNvPr id="6" name="Platshållare för innehåll 5"/>
          <p:cNvSpPr>
            <a:spLocks noGrp="1"/>
          </p:cNvSpPr>
          <p:nvPr>
            <p:ph sz="quarter" idx="4"/>
          </p:nvPr>
        </p:nvSpPr>
        <p:spPr>
          <a:xfrm>
            <a:off x="6217920" y="1930400"/>
            <a:ext cx="4937760" cy="4030134"/>
          </a:xfrm>
        </p:spPr>
        <p:txBody>
          <a:bodyPr/>
          <a:lstStyle/>
          <a:p>
            <a:r>
              <a:rPr lang="sv-SE" dirty="0">
                <a:solidFill>
                  <a:schemeClr val="tx1"/>
                </a:solidFill>
                <a:latin typeface="Bahnschrift SemiLight SemiConde" panose="020B0502040204020203" pitchFamily="34" charset="0"/>
              </a:rPr>
              <a:t>En legitimerad läkare i samråd med en annan legitimerad läkare.</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Ställningstagande till att inte inleda eller inte fortsätta livsuppehållande behandling</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Vården övergår i </a:t>
            </a:r>
            <a:r>
              <a:rPr lang="sv-SE" dirty="0" err="1">
                <a:solidFill>
                  <a:schemeClr val="tx1"/>
                </a:solidFill>
                <a:latin typeface="Bahnschrift SemiLight SemiConde" panose="020B0502040204020203" pitchFamily="34" charset="0"/>
              </a:rPr>
              <a:t>palliation</a:t>
            </a:r>
            <a:r>
              <a:rPr lang="sv-SE" dirty="0">
                <a:solidFill>
                  <a:schemeClr val="tx1"/>
                </a:solidFill>
                <a:latin typeface="Bahnschrift SemiLight SemiConde" panose="020B0502040204020203" pitchFamily="34" charset="0"/>
              </a:rPr>
              <a:t>.</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Dokumenteras i patientens journal, viktigt med klockslag.</a:t>
            </a:r>
          </a:p>
          <a:p>
            <a:endParaRPr lang="sv-SE" dirty="0"/>
          </a:p>
        </p:txBody>
      </p:sp>
      <p:sp>
        <p:nvSpPr>
          <p:cNvPr id="12" name="textruta 11"/>
          <p:cNvSpPr txBox="1"/>
          <p:nvPr/>
        </p:nvSpPr>
        <p:spPr>
          <a:xfrm>
            <a:off x="1985968" y="5583190"/>
            <a:ext cx="8060220" cy="707886"/>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sv-SE" altLang="sv-SE" sz="2000" dirty="0">
                <a:solidFill>
                  <a:schemeClr val="bg1"/>
                </a:solidFill>
                <a:latin typeface="Bahnschrift SemiLight SemiConde" panose="020B0502040204020203" pitchFamily="34" charset="0"/>
              </a:rPr>
              <a:t>Vid brytpunktsbeslut alternativt </a:t>
            </a:r>
            <a:r>
              <a:rPr lang="sv-SE" altLang="sv-SE" sz="2000" dirty="0" smtClean="0">
                <a:solidFill>
                  <a:schemeClr val="bg1"/>
                </a:solidFill>
                <a:latin typeface="Bahnschrift SemiLight SemiConde" panose="020B0502040204020203" pitchFamily="34" charset="0"/>
              </a:rPr>
              <a:t>då </a:t>
            </a:r>
            <a:r>
              <a:rPr lang="sv-SE" altLang="sv-SE" sz="2000" dirty="0">
                <a:solidFill>
                  <a:schemeClr val="bg1"/>
                </a:solidFill>
                <a:latin typeface="Bahnschrift SemiLight SemiConde" panose="020B0502040204020203" pitchFamily="34" charset="0"/>
              </a:rPr>
              <a:t>döden är konstaterad med direkta kriterier</a:t>
            </a:r>
          </a:p>
          <a:p>
            <a:pPr algn="ctr"/>
            <a:r>
              <a:rPr lang="sv-SE" altLang="sv-SE" sz="2000" dirty="0">
                <a:solidFill>
                  <a:schemeClr val="bg1"/>
                </a:solidFill>
                <a:latin typeface="Bahnschrift SemiLight SemiConde" panose="020B0502040204020203" pitchFamily="34" charset="0"/>
              </a:rPr>
              <a:t>tas kontakt med transplantationskoordinatorn för sökning i Donationsregistret</a:t>
            </a:r>
            <a:endParaRPr lang="sv-SE" sz="2000" dirty="0">
              <a:latin typeface="Bahnschrift SemiLight SemiConde" panose="020B0502040204020203" pitchFamily="34" charset="0"/>
            </a:endParaRPr>
          </a:p>
        </p:txBody>
      </p:sp>
      <p:pic>
        <p:nvPicPr>
          <p:cNvPr id="14"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rcRect b="8514"/>
          <a:stretch>
            <a:fillRect/>
          </a:stretch>
        </p:blipFill>
        <p:spPr>
          <a:xfrm>
            <a:off x="943091" y="2205477"/>
            <a:ext cx="4429803" cy="2909595"/>
          </a:xfrm>
          <a:prstGeom prst="rect">
            <a:avLst/>
          </a:prstGeom>
        </p:spPr>
      </p:pic>
    </p:spTree>
    <p:extLst>
      <p:ext uri="{BB962C8B-B14F-4D97-AF65-F5344CB8AC3E}">
        <p14:creationId xmlns:p14="http://schemas.microsoft.com/office/powerpoint/2010/main" val="328322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Bahnschrift SemiLight SemiConde" panose="020B0502040204020203" pitchFamily="34" charset="0"/>
              </a:rPr>
              <a:t>Organbevarande behandling</a:t>
            </a:r>
          </a:p>
        </p:txBody>
      </p:sp>
      <p:sp>
        <p:nvSpPr>
          <p:cNvPr id="5" name="Platshållare för innehåll 4"/>
          <p:cNvSpPr>
            <a:spLocks noGrp="1"/>
          </p:cNvSpPr>
          <p:nvPr>
            <p:ph idx="1"/>
          </p:nvPr>
        </p:nvSpPr>
        <p:spPr>
          <a:xfrm>
            <a:off x="4772025" y="779145"/>
            <a:ext cx="6858000" cy="5257800"/>
          </a:xfrm>
        </p:spPr>
        <p:txBody>
          <a:bodyPr/>
          <a:lstStyle/>
          <a:p>
            <a:pPr marL="0" indent="0">
              <a:buNone/>
            </a:pPr>
            <a:r>
              <a:rPr lang="sv-SE" altLang="en-US" sz="2400" b="1" dirty="0">
                <a:solidFill>
                  <a:schemeClr val="tx1"/>
                </a:solidFill>
                <a:latin typeface="Bahnschrift SemiLight SemiConde" panose="020B0502040204020203" pitchFamily="34" charset="0"/>
              </a:rPr>
              <a:t>Organbevarande behandling </a:t>
            </a:r>
            <a:r>
              <a:rPr lang="sv-SE" altLang="en-US" sz="2400" dirty="0">
                <a:solidFill>
                  <a:schemeClr val="tx1"/>
                </a:solidFill>
                <a:latin typeface="Bahnschrift SemiLight SemiConde" panose="020B0502040204020203" pitchFamily="34" charset="0"/>
              </a:rPr>
              <a:t>startar från tidpunkten för brytpunktsbeslutet</a:t>
            </a:r>
          </a:p>
          <a:p>
            <a:pPr marL="0" indent="0">
              <a:buNone/>
            </a:pPr>
            <a:r>
              <a:rPr lang="sv-SE" altLang="en-US" sz="2400" dirty="0">
                <a:solidFill>
                  <a:schemeClr val="tx1"/>
                </a:solidFill>
                <a:latin typeface="Bahnschrift SemiLight SemiConde" panose="020B0502040204020203" pitchFamily="34" charset="0"/>
              </a:rPr>
              <a:t>Innehållet i behandlingen är det samma men syftet övergår från livsuppehållande till organbevarande</a:t>
            </a:r>
          </a:p>
          <a:p>
            <a:pPr marL="0" indent="0">
              <a:buNone/>
            </a:pPr>
            <a:r>
              <a:rPr lang="sv-SE" sz="2400" dirty="0">
                <a:solidFill>
                  <a:schemeClr val="tx1"/>
                </a:solidFill>
                <a:latin typeface="Bahnschrift SemiLight SemiConde" panose="020B0502040204020203" pitchFamily="34" charset="0"/>
              </a:rPr>
              <a:t>Pågår under utredningen av donationsviljan och medicinsk lämplighet</a:t>
            </a:r>
          </a:p>
          <a:p>
            <a:endParaRPr lang="sv-SE" dirty="0"/>
          </a:p>
        </p:txBody>
      </p:sp>
      <p:sp>
        <p:nvSpPr>
          <p:cNvPr id="11" name="Ellips 10"/>
          <p:cNvSpPr/>
          <p:nvPr/>
        </p:nvSpPr>
        <p:spPr>
          <a:xfrm>
            <a:off x="1038225" y="4406611"/>
            <a:ext cx="1524000" cy="1270289"/>
          </a:xfrm>
          <a:prstGeom prst="ellipse">
            <a:avLst/>
          </a:prstGeom>
          <a:blipFill rotWithShape="1">
            <a:blip r:embed="rId3">
              <a:duotone>
                <a:schemeClr val="accent2">
                  <a:shade val="45000"/>
                  <a:satMod val="135000"/>
                </a:schemeClr>
                <a:prstClr val="white"/>
              </a:duotone>
            </a:blip>
            <a:stretch>
              <a:fillRect/>
            </a:stretch>
          </a:blipFill>
        </p:spPr>
        <p:style>
          <a:lnRef idx="2">
            <a:schemeClr val="lt1">
              <a:hueOff val="0"/>
              <a:satOff val="0"/>
              <a:lumOff val="0"/>
              <a:alphaOff val="0"/>
            </a:schemeClr>
          </a:lnRef>
          <a:fillRef idx="1">
            <a:scrgbClr r="0" g="0" b="0"/>
          </a:fillRef>
          <a:effectRef idx="0">
            <a:schemeClr val="accent2">
              <a:tint val="50000"/>
              <a:hueOff val="-10234"/>
              <a:satOff val="371"/>
              <a:lumOff val="-122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2681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Bahnschrift SemiLight SemiConde" panose="020B0502040204020203" pitchFamily="34" charset="0"/>
              </a:rPr>
              <a:t>Organbevarande behandling</a:t>
            </a:r>
          </a:p>
        </p:txBody>
      </p:sp>
      <p:sp>
        <p:nvSpPr>
          <p:cNvPr id="11" name="Ellips 10"/>
          <p:cNvSpPr/>
          <p:nvPr/>
        </p:nvSpPr>
        <p:spPr>
          <a:xfrm>
            <a:off x="1038225" y="4406611"/>
            <a:ext cx="1524000" cy="1270289"/>
          </a:xfrm>
          <a:prstGeom prst="ellipse">
            <a:avLst/>
          </a:prstGeom>
          <a:blipFill rotWithShape="1">
            <a:blip r:embed="rId3">
              <a:duotone>
                <a:schemeClr val="accent2">
                  <a:shade val="45000"/>
                  <a:satMod val="135000"/>
                </a:schemeClr>
                <a:prstClr val="white"/>
              </a:duotone>
            </a:blip>
            <a:stretch>
              <a:fillRect/>
            </a:stretch>
          </a:blipFill>
        </p:spPr>
        <p:style>
          <a:lnRef idx="2">
            <a:schemeClr val="lt1">
              <a:hueOff val="0"/>
              <a:satOff val="0"/>
              <a:lumOff val="0"/>
              <a:alphaOff val="0"/>
            </a:schemeClr>
          </a:lnRef>
          <a:fillRef idx="1">
            <a:scrgbClr r="0" g="0" b="0"/>
          </a:fillRef>
          <a:effectRef idx="0">
            <a:schemeClr val="accent2">
              <a:tint val="50000"/>
              <a:hueOff val="-10234"/>
              <a:satOff val="371"/>
              <a:lumOff val="-1223"/>
              <a:alphaOff val="0"/>
            </a:schemeClr>
          </a:effectRef>
          <a:fontRef idx="minor">
            <a:schemeClr val="lt1">
              <a:hueOff val="0"/>
              <a:satOff val="0"/>
              <a:lumOff val="0"/>
              <a:alphaOff val="0"/>
            </a:schemeClr>
          </a:fontRef>
        </p:style>
      </p:sp>
      <p:sp>
        <p:nvSpPr>
          <p:cNvPr id="6" name="textruta 5"/>
          <p:cNvSpPr txBox="1"/>
          <p:nvPr/>
        </p:nvSpPr>
        <p:spPr>
          <a:xfrm>
            <a:off x="4772025" y="344864"/>
            <a:ext cx="4312399" cy="3046988"/>
          </a:xfrm>
          <a:prstGeom prst="rect">
            <a:avLst/>
          </a:prstGeom>
          <a:noFill/>
        </p:spPr>
        <p:txBody>
          <a:bodyPr wrap="none" rtlCol="0">
            <a:spAutoFit/>
          </a:bodyPr>
          <a:lstStyle/>
          <a:p>
            <a:r>
              <a:rPr lang="sv-SE" sz="2400" b="1" dirty="0">
                <a:latin typeface="Bahnschrift SemiLight SemiConde" panose="020B0502040204020203" pitchFamily="34" charset="0"/>
              </a:rPr>
              <a:t>Fortsätta eller påbörja</a:t>
            </a:r>
          </a:p>
          <a:p>
            <a:r>
              <a:rPr lang="sv-SE" sz="2400" dirty="0">
                <a:latin typeface="Bahnschrift SemiLight SemiConde" panose="020B0502040204020203" pitchFamily="34" charset="0"/>
              </a:rPr>
              <a:t>Intubation</a:t>
            </a:r>
            <a:br>
              <a:rPr lang="sv-SE" sz="2400" dirty="0">
                <a:latin typeface="Bahnschrift SemiLight SemiConde" panose="020B0502040204020203" pitchFamily="34" charset="0"/>
              </a:rPr>
            </a:br>
            <a:r>
              <a:rPr lang="sv-SE" sz="2400" dirty="0">
                <a:latin typeface="Bahnschrift SemiLight SemiConde" panose="020B0502040204020203" pitchFamily="34" charset="0"/>
              </a:rPr>
              <a:t>Respirator</a:t>
            </a:r>
          </a:p>
          <a:p>
            <a:r>
              <a:rPr lang="sv-SE" sz="2400" dirty="0">
                <a:latin typeface="Bahnschrift SemiLight SemiConde" panose="020B0502040204020203" pitchFamily="34" charset="0"/>
              </a:rPr>
              <a:t>Läkemedel</a:t>
            </a:r>
          </a:p>
          <a:p>
            <a:r>
              <a:rPr lang="sv-SE" sz="2400" dirty="0">
                <a:latin typeface="Bahnschrift SemiLight SemiConde" panose="020B0502040204020203" pitchFamily="34" charset="0"/>
              </a:rPr>
              <a:t>Dialys</a:t>
            </a:r>
          </a:p>
          <a:p>
            <a:r>
              <a:rPr lang="sv-SE" sz="2400" dirty="0">
                <a:latin typeface="Bahnschrift SemiLight SemiConde" panose="020B0502040204020203" pitchFamily="34" charset="0"/>
              </a:rPr>
              <a:t>Kateter</a:t>
            </a:r>
          </a:p>
          <a:p>
            <a:r>
              <a:rPr lang="sv-SE" sz="2400" dirty="0" err="1">
                <a:latin typeface="Bahnschrift SemiLight SemiConde" panose="020B0502040204020203" pitchFamily="34" charset="0"/>
              </a:rPr>
              <a:t>Elkonvertering</a:t>
            </a:r>
            <a:endParaRPr lang="sv-SE" sz="2400" dirty="0">
              <a:latin typeface="Bahnschrift SemiLight SemiConde" panose="020B0502040204020203" pitchFamily="34" charset="0"/>
            </a:endParaRPr>
          </a:p>
          <a:p>
            <a:r>
              <a:rPr lang="sv-SE" sz="2400" dirty="0">
                <a:latin typeface="Bahnschrift SemiLight SemiConde" panose="020B0502040204020203" pitchFamily="34" charset="0"/>
              </a:rPr>
              <a:t>Fortsätta ECMO (men inte påbörja)</a:t>
            </a:r>
          </a:p>
        </p:txBody>
      </p:sp>
      <p:sp>
        <p:nvSpPr>
          <p:cNvPr id="7" name="textruta 6"/>
          <p:cNvSpPr txBox="1"/>
          <p:nvPr/>
        </p:nvSpPr>
        <p:spPr>
          <a:xfrm>
            <a:off x="4772025" y="4558527"/>
            <a:ext cx="5221301" cy="1938992"/>
          </a:xfrm>
          <a:prstGeom prst="rect">
            <a:avLst/>
          </a:prstGeom>
          <a:noFill/>
        </p:spPr>
        <p:txBody>
          <a:bodyPr wrap="none" rtlCol="0">
            <a:spAutoFit/>
          </a:bodyPr>
          <a:lstStyle/>
          <a:p>
            <a:r>
              <a:rPr lang="sv-SE" sz="2400" b="1" dirty="0">
                <a:latin typeface="Bahnschrift SemiLight SemiConde" panose="020B0502040204020203" pitchFamily="34" charset="0"/>
              </a:rPr>
              <a:t>Åtgärder som inte bör sättas in</a:t>
            </a:r>
          </a:p>
          <a:p>
            <a:r>
              <a:rPr lang="sv-SE" sz="2400" dirty="0">
                <a:latin typeface="Bahnschrift SemiLight SemiConde" panose="020B0502040204020203" pitchFamily="34" charset="0"/>
              </a:rPr>
              <a:t>Påbörja ECMO</a:t>
            </a:r>
          </a:p>
          <a:p>
            <a:r>
              <a:rPr lang="sv-SE" sz="2400" dirty="0">
                <a:latin typeface="Bahnschrift SemiLight SemiConde" panose="020B0502040204020203" pitchFamily="34" charset="0"/>
              </a:rPr>
              <a:t>Kirurgi för att stoppa blödning</a:t>
            </a:r>
          </a:p>
          <a:p>
            <a:r>
              <a:rPr lang="sv-SE" sz="2400" dirty="0">
                <a:latin typeface="Bahnschrift SemiLight SemiConde" panose="020B0502040204020203" pitchFamily="34" charset="0"/>
              </a:rPr>
              <a:t>Hjärtkompressioner</a:t>
            </a:r>
          </a:p>
          <a:p>
            <a:r>
              <a:rPr lang="sv-SE" sz="2400" dirty="0">
                <a:latin typeface="Bahnschrift SemiLight SemiConde" panose="020B0502040204020203" pitchFamily="34" charset="0"/>
              </a:rPr>
              <a:t>Defibrillering som del av en HLR-situation</a:t>
            </a:r>
          </a:p>
        </p:txBody>
      </p:sp>
    </p:spTree>
    <p:extLst>
      <p:ext uri="{BB962C8B-B14F-4D97-AF65-F5344CB8AC3E}">
        <p14:creationId xmlns:p14="http://schemas.microsoft.com/office/powerpoint/2010/main" val="288075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81280" y="594359"/>
            <a:ext cx="3921760" cy="2372361"/>
          </a:xfrm>
        </p:spPr>
        <p:txBody>
          <a:bodyPr/>
          <a:lstStyle/>
          <a:p>
            <a:r>
              <a:rPr lang="sv-SE" dirty="0">
                <a:latin typeface="Bahnschrift SemiLight SemiConde" panose="020B0502040204020203" pitchFamily="34" charset="0"/>
              </a:rPr>
              <a:t>Utredning av medicinsk lämplighet</a:t>
            </a:r>
          </a:p>
        </p:txBody>
      </p:sp>
      <p:graphicFrame>
        <p:nvGraphicFramePr>
          <p:cNvPr id="12" name="Platshållare för innehåll 11"/>
          <p:cNvGraphicFramePr>
            <a:graphicFrameLocks noGrp="1"/>
          </p:cNvGraphicFramePr>
          <p:nvPr>
            <p:ph idx="1"/>
            <p:extLst>
              <p:ext uri="{D42A27DB-BD31-4B8C-83A1-F6EECF244321}">
                <p14:modId xmlns:p14="http://schemas.microsoft.com/office/powerpoint/2010/main" val="1594176371"/>
              </p:ext>
            </p:extLst>
          </p:nvPr>
        </p:nvGraphicFramePr>
        <p:xfrm>
          <a:off x="5789427" y="1737359"/>
          <a:ext cx="6852684" cy="46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p:cNvSpPr txBox="1"/>
          <p:nvPr/>
        </p:nvSpPr>
        <p:spPr>
          <a:xfrm>
            <a:off x="4698124" y="372461"/>
            <a:ext cx="6779173" cy="954107"/>
          </a:xfrm>
          <a:prstGeom prst="rect">
            <a:avLst/>
          </a:prstGeom>
          <a:ln>
            <a:noFill/>
          </a:ln>
          <a:effectLst>
            <a:glow rad="635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wrap="square" rtlCol="0">
            <a:spAutoFit/>
          </a:bodyPr>
          <a:lstStyle/>
          <a:p>
            <a:r>
              <a:rPr lang="sv-SE" sz="2800" dirty="0">
                <a:latin typeface="Bahnschrift SemiLight SemiConde" panose="020B0502040204020203" pitchFamily="34" charset="0"/>
              </a:rPr>
              <a:t>Genomförs efter </a:t>
            </a:r>
            <a:r>
              <a:rPr lang="sv-SE" sz="2800" dirty="0" smtClean="0">
                <a:latin typeface="Bahnschrift SemiLight SemiConde" panose="020B0502040204020203" pitchFamily="34" charset="0"/>
              </a:rPr>
              <a:t>klarlagt samtycke till donation</a:t>
            </a:r>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(känd/tolkad eller förmodad)</a:t>
            </a:r>
          </a:p>
        </p:txBody>
      </p:sp>
      <p:pic>
        <p:nvPicPr>
          <p:cNvPr id="5" name="Bildobjekt 4"/>
          <p:cNvPicPr>
            <a:picLocks noChangeAspect="1"/>
          </p:cNvPicPr>
          <p:nvPr/>
        </p:nvPicPr>
        <p:blipFill>
          <a:blip r:embed="rId8"/>
          <a:stretch>
            <a:fillRect/>
          </a:stretch>
        </p:blipFill>
        <p:spPr>
          <a:xfrm>
            <a:off x="1331910" y="3579335"/>
            <a:ext cx="1165385" cy="1165385"/>
          </a:xfrm>
          <a:prstGeom prst="rect">
            <a:avLst/>
          </a:prstGeom>
        </p:spPr>
      </p:pic>
    </p:spTree>
    <p:extLst>
      <p:ext uri="{BB962C8B-B14F-4D97-AF65-F5344CB8AC3E}">
        <p14:creationId xmlns:p14="http://schemas.microsoft.com/office/powerpoint/2010/main" val="2363160931"/>
      </p:ext>
    </p:extLst>
  </p:cSld>
  <p:clrMapOvr>
    <a:masterClrMapping/>
  </p:clrMapOvr>
  <p:extLst mod="1">
    <p:ext uri="{6950BFC3-D8DA-4A85-94F7-54DA5524770B}">
      <p188:commentRel xmlns="" xmlns:p188="http://schemas.microsoft.com/office/powerpoint/2018/8/main" r:id="rId9"/>
    </p:ext>
  </p:extLs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 name="Bildobjekt 42"/>
          <p:cNvPicPr>
            <a:picLocks noChangeAspect="1"/>
          </p:cNvPicPr>
          <p:nvPr/>
        </p:nvPicPr>
        <p:blipFill>
          <a:blip r:embed="rId3"/>
          <a:stretch>
            <a:fillRect/>
          </a:stretch>
        </p:blipFill>
        <p:spPr>
          <a:xfrm>
            <a:off x="7985761" y="0"/>
            <a:ext cx="4206239" cy="6877919"/>
          </a:xfrm>
          <a:prstGeom prst="rect">
            <a:avLst/>
          </a:prstGeom>
          <a:noFill/>
          <a:effectLst>
            <a:glow rad="139700">
              <a:schemeClr val="bg1">
                <a:alpha val="40000"/>
              </a:schemeClr>
            </a:glow>
          </a:effectLst>
        </p:spPr>
      </p:pic>
      <p:sp>
        <p:nvSpPr>
          <p:cNvPr id="2" name="Rubrik 1"/>
          <p:cNvSpPr>
            <a:spLocks noGrp="1"/>
          </p:cNvSpPr>
          <p:nvPr>
            <p:ph type="title"/>
          </p:nvPr>
        </p:nvSpPr>
        <p:spPr>
          <a:xfrm>
            <a:off x="518160" y="-273467"/>
            <a:ext cx="10058400" cy="1450757"/>
          </a:xfrm>
        </p:spPr>
        <p:txBody>
          <a:bodyPr/>
          <a:lstStyle/>
          <a:p>
            <a:r>
              <a:rPr lang="sv-SE" dirty="0">
                <a:solidFill>
                  <a:schemeClr val="tx1"/>
                </a:solidFill>
                <a:latin typeface="Bahnschrift SemiLight SemiConde" panose="020B0502040204020203" pitchFamily="34" charset="0"/>
              </a:rPr>
              <a:t>Koordinering vid organdonation</a:t>
            </a:r>
          </a:p>
        </p:txBody>
      </p:sp>
      <p:sp>
        <p:nvSpPr>
          <p:cNvPr id="3" name="Platshållare för innehåll 2"/>
          <p:cNvSpPr>
            <a:spLocks noGrp="1"/>
          </p:cNvSpPr>
          <p:nvPr>
            <p:ph idx="1"/>
          </p:nvPr>
        </p:nvSpPr>
        <p:spPr>
          <a:xfrm>
            <a:off x="304800" y="1767840"/>
            <a:ext cx="10271760" cy="4023360"/>
          </a:xfrm>
        </p:spPr>
        <p:txBody>
          <a:bodyPr/>
          <a:lstStyle/>
          <a:p>
            <a:r>
              <a:rPr lang="sv-SE" sz="2300" dirty="0">
                <a:solidFill>
                  <a:schemeClr val="tx1"/>
                </a:solidFill>
                <a:latin typeface="Bahnschrift SemiLight SemiConde" panose="020B0502040204020203" pitchFamily="34" charset="0"/>
              </a:rPr>
              <a:t>3st Transplantationsområden</a:t>
            </a:r>
            <a:br>
              <a:rPr lang="sv-SE" sz="2300" dirty="0">
                <a:solidFill>
                  <a:schemeClr val="tx1"/>
                </a:solidFill>
                <a:latin typeface="Bahnschrift SemiLight SemiConde" panose="020B0502040204020203" pitchFamily="34" charset="0"/>
              </a:rPr>
            </a:br>
            <a:r>
              <a:rPr lang="sv-SE" sz="2300" dirty="0">
                <a:solidFill>
                  <a:schemeClr val="tx1"/>
                </a:solidFill>
                <a:latin typeface="Bahnschrift SemiLight SemiConde" panose="020B0502040204020203" pitchFamily="34" charset="0"/>
              </a:rPr>
              <a:t/>
            </a:r>
            <a:br>
              <a:rPr lang="sv-SE" sz="2300" dirty="0">
                <a:solidFill>
                  <a:schemeClr val="tx1"/>
                </a:solidFill>
                <a:latin typeface="Bahnschrift SemiLight SemiConde" panose="020B0502040204020203" pitchFamily="34" charset="0"/>
              </a:rPr>
            </a:br>
            <a:r>
              <a:rPr lang="sv-SE" sz="2300" dirty="0">
                <a:solidFill>
                  <a:schemeClr val="tx1"/>
                </a:solidFill>
                <a:latin typeface="Bahnschrift SemiLight SemiConde" panose="020B0502040204020203" pitchFamily="34" charset="0"/>
              </a:rPr>
              <a:t>Tidig kontakt transplantationskoordinatorn – redan vid brytpunkt</a:t>
            </a:r>
            <a:br>
              <a:rPr lang="sv-SE" sz="2300" dirty="0">
                <a:solidFill>
                  <a:schemeClr val="tx1"/>
                </a:solidFill>
                <a:latin typeface="Bahnschrift SemiLight SemiConde" panose="020B0502040204020203" pitchFamily="34" charset="0"/>
              </a:rPr>
            </a:br>
            <a:r>
              <a:rPr lang="sv-SE" sz="2300" dirty="0">
                <a:solidFill>
                  <a:schemeClr val="tx1"/>
                </a:solidFill>
                <a:latin typeface="Bahnschrift SemiLight SemiConde" panose="020B0502040204020203" pitchFamily="34" charset="0"/>
              </a:rPr>
              <a:t/>
            </a:r>
            <a:br>
              <a:rPr lang="sv-SE" sz="2300" dirty="0">
                <a:solidFill>
                  <a:schemeClr val="tx1"/>
                </a:solidFill>
                <a:latin typeface="Bahnschrift SemiLight SemiConde" panose="020B0502040204020203" pitchFamily="34" charset="0"/>
              </a:rPr>
            </a:br>
            <a:r>
              <a:rPr lang="sv-SE" sz="2300" dirty="0">
                <a:solidFill>
                  <a:schemeClr val="tx1"/>
                </a:solidFill>
                <a:latin typeface="Bahnschrift SemiLight SemiConde" panose="020B0502040204020203" pitchFamily="34" charset="0"/>
              </a:rPr>
              <a:t>Medicinsk lämplighet</a:t>
            </a:r>
            <a:br>
              <a:rPr lang="sv-SE" sz="2300" dirty="0">
                <a:solidFill>
                  <a:schemeClr val="tx1"/>
                </a:solidFill>
                <a:latin typeface="Bahnschrift SemiLight SemiConde" panose="020B0502040204020203" pitchFamily="34" charset="0"/>
              </a:rPr>
            </a:br>
            <a:r>
              <a:rPr lang="sv-SE" sz="2300" dirty="0">
                <a:solidFill>
                  <a:schemeClr val="tx1"/>
                </a:solidFill>
                <a:latin typeface="Bahnschrift SemiLight SemiConde" panose="020B0502040204020203" pitchFamily="34" charset="0"/>
              </a:rPr>
              <a:t/>
            </a:r>
            <a:br>
              <a:rPr lang="sv-SE" sz="2300" dirty="0">
                <a:solidFill>
                  <a:schemeClr val="tx1"/>
                </a:solidFill>
                <a:latin typeface="Bahnschrift SemiLight SemiConde" panose="020B0502040204020203" pitchFamily="34" charset="0"/>
              </a:rPr>
            </a:br>
            <a:r>
              <a:rPr lang="sv-SE" sz="2300" dirty="0">
                <a:solidFill>
                  <a:schemeClr val="tx1"/>
                </a:solidFill>
                <a:latin typeface="Bahnschrift SemiLight SemiConde" panose="020B0502040204020203" pitchFamily="34" charset="0"/>
              </a:rPr>
              <a:t>Mottagare utses – geografiskt område, väntetid, Urgent call</a:t>
            </a:r>
            <a:br>
              <a:rPr lang="sv-SE" sz="2300" dirty="0">
                <a:solidFill>
                  <a:schemeClr val="tx1"/>
                </a:solidFill>
                <a:latin typeface="Bahnschrift SemiLight SemiConde" panose="020B0502040204020203" pitchFamily="34" charset="0"/>
              </a:rPr>
            </a:br>
            <a:r>
              <a:rPr lang="sv-SE" sz="2300" dirty="0">
                <a:solidFill>
                  <a:schemeClr val="tx1"/>
                </a:solidFill>
                <a:latin typeface="Bahnschrift SemiLight SemiConde" panose="020B0502040204020203" pitchFamily="34" charset="0"/>
              </a:rPr>
              <a:t/>
            </a:r>
            <a:br>
              <a:rPr lang="sv-SE" sz="2300" dirty="0">
                <a:solidFill>
                  <a:schemeClr val="tx1"/>
                </a:solidFill>
                <a:latin typeface="Bahnschrift SemiLight SemiConde" panose="020B0502040204020203" pitchFamily="34" charset="0"/>
              </a:rPr>
            </a:br>
            <a:r>
              <a:rPr lang="sv-SE" sz="2300" dirty="0">
                <a:solidFill>
                  <a:schemeClr val="tx1"/>
                </a:solidFill>
                <a:latin typeface="Bahnschrift SemiLight SemiConde" panose="020B0502040204020203" pitchFamily="34" charset="0"/>
              </a:rPr>
              <a:t>Planering av uttagsoperation</a:t>
            </a:r>
          </a:p>
          <a:p>
            <a:endParaRPr lang="sv-SE" dirty="0"/>
          </a:p>
        </p:txBody>
      </p:sp>
    </p:spTree>
    <p:extLst>
      <p:ext uri="{BB962C8B-B14F-4D97-AF65-F5344CB8AC3E}">
        <p14:creationId xmlns:p14="http://schemas.microsoft.com/office/powerpoint/2010/main" val="325088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latin typeface="Bahnschrift SemiLight SemiConde" panose="020B0502040204020203" pitchFamily="34" charset="0"/>
              </a:rPr>
              <a:t>Konstaterande av död – DBD</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Klinisk neurologisk undersökning</a:t>
            </a:r>
          </a:p>
        </p:txBody>
      </p:sp>
      <p:pic>
        <p:nvPicPr>
          <p:cNvPr id="4" name="Platshållare för innehåll 3"/>
          <p:cNvPicPr>
            <a:picLocks noGrp="1" noChangeAspect="1"/>
          </p:cNvPicPr>
          <p:nvPr>
            <p:ph sz="half" idx="1"/>
          </p:nvPr>
        </p:nvPicPr>
        <p:blipFill>
          <a:blip r:embed="rId3"/>
          <a:stretch>
            <a:fillRect/>
          </a:stretch>
        </p:blipFill>
        <p:spPr>
          <a:xfrm>
            <a:off x="1870694" y="1846263"/>
            <a:ext cx="3116495" cy="4411662"/>
          </a:xfrm>
          <a:prstGeom prst="rect">
            <a:avLst/>
          </a:prstGeom>
        </p:spPr>
      </p:pic>
      <p:sp>
        <p:nvSpPr>
          <p:cNvPr id="12" name="Platshållare för innehåll 11"/>
          <p:cNvSpPr>
            <a:spLocks noGrp="1"/>
          </p:cNvSpPr>
          <p:nvPr>
            <p:ph sz="half" idx="2"/>
          </p:nvPr>
        </p:nvSpPr>
        <p:spPr>
          <a:xfrm>
            <a:off x="6217919" y="2295525"/>
            <a:ext cx="5716905" cy="3573570"/>
          </a:xfrm>
        </p:spPr>
        <p:txBody>
          <a:bodyPr>
            <a:normAutofit lnSpcReduction="10000"/>
          </a:bodyPr>
          <a:lstStyle/>
          <a:p>
            <a:r>
              <a:rPr lang="sv-SE" dirty="0">
                <a:solidFill>
                  <a:schemeClr val="tx1"/>
                </a:solidFill>
                <a:latin typeface="Bahnschrift SemiLight SemiConde" panose="020B0502040204020203" pitchFamily="34" charset="0"/>
              </a:rPr>
              <a:t>2st undersökningar – minst 2h mellan</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Läkare som är specialistkompetent och väl förtrogen med diagnostiken och intensivvård</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Efter 2:a undersökningen – konstaterad avliden – ”Medicinska insatser efter döden” startar</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Medicinska insatser efter döden får fortgå i 24h</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I vissa fall skall undersökningarna bekräftas med 2st fyrkärlsangiografiundersökningar med minst 30min mellan, alternativt gammakamera</a:t>
            </a:r>
            <a:endParaRPr lang="sv-SE" dirty="0"/>
          </a:p>
        </p:txBody>
      </p:sp>
    </p:spTree>
    <p:extLst>
      <p:ext uri="{BB962C8B-B14F-4D97-AF65-F5344CB8AC3E}">
        <p14:creationId xmlns:p14="http://schemas.microsoft.com/office/powerpoint/2010/main" val="100218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Ellips 7"/>
          <p:cNvSpPr/>
          <p:nvPr/>
        </p:nvSpPr>
        <p:spPr>
          <a:xfrm>
            <a:off x="5867510" y="3343544"/>
            <a:ext cx="456981" cy="456981"/>
          </a:xfrm>
          <a:prstGeom prst="ellipse">
            <a:avLst/>
          </a:prstGeom>
          <a:blipFill rotWithShape="0">
            <a:blip r:embed="rId4">
              <a:duotone>
                <a:schemeClr val="accent3">
                  <a:shade val="45000"/>
                  <a:satMod val="135000"/>
                </a:schemeClr>
                <a:prstClr val="white"/>
              </a:duotone>
            </a:blip>
            <a:stretch>
              <a:fillRect/>
            </a:stretch>
          </a:blipFill>
        </p:spPr>
        <p:style>
          <a:lnRef idx="2">
            <a:schemeClr val="accent2">
              <a:shade val="80000"/>
              <a:hueOff val="120475"/>
              <a:satOff val="2336"/>
              <a:lumOff val="1114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Rubrik 1"/>
          <p:cNvSpPr>
            <a:spLocks noGrp="1"/>
          </p:cNvSpPr>
          <p:nvPr>
            <p:ph type="title"/>
          </p:nvPr>
        </p:nvSpPr>
        <p:spPr/>
        <p:txBody>
          <a:bodyPr/>
          <a:lstStyle/>
          <a:p>
            <a:r>
              <a:rPr lang="sv-SE" dirty="0">
                <a:solidFill>
                  <a:schemeClr val="tx1"/>
                </a:solidFill>
                <a:latin typeface="Bahnschrift SemiLight SemiConde" panose="020B0502040204020203" pitchFamily="34" charset="0"/>
              </a:rPr>
              <a:t>Vad kan vi donera?</a:t>
            </a:r>
          </a:p>
        </p:txBody>
      </p:sp>
      <p:graphicFrame>
        <p:nvGraphicFramePr>
          <p:cNvPr id="4" name="Object 5">
            <a:extLst>
              <a:ext uri="{FF2B5EF4-FFF2-40B4-BE49-F238E27FC236}">
                <a16:creationId xmlns:a16="http://schemas.microsoft.com/office/drawing/2014/main" id="{9A8BCCD1-33C9-4BEC-A832-E511227DDF77}"/>
              </a:ext>
            </a:extLst>
          </p:cNvPr>
          <p:cNvGraphicFramePr>
            <a:graphicFrameLocks noGrp="1"/>
          </p:cNvGraphicFramePr>
          <p:nvPr>
            <p:ph idx="1"/>
            <p:extLst>
              <p:ext uri="{D42A27DB-BD31-4B8C-83A1-F6EECF244321}">
                <p14:modId xmlns:p14="http://schemas.microsoft.com/office/powerpoint/2010/main" val="1729875891"/>
              </p:ext>
            </p:extLst>
          </p:nvPr>
        </p:nvGraphicFramePr>
        <p:xfrm>
          <a:off x="5066161" y="1824897"/>
          <a:ext cx="2059677" cy="4460752"/>
        </p:xfrm>
        <a:graphic>
          <a:graphicData uri="http://schemas.openxmlformats.org/presentationml/2006/ole">
            <mc:AlternateContent xmlns:mc="http://schemas.openxmlformats.org/markup-compatibility/2006">
              <mc:Choice xmlns:v="urn:schemas-microsoft-com:vml" Requires="v">
                <p:oleObj spid="_x0000_s1029" r:id="rId5" imgW="2357709" imgH="5047926" progId="">
                  <p:embed/>
                </p:oleObj>
              </mc:Choice>
              <mc:Fallback>
                <p:oleObj r:id="rId5" imgW="2357709" imgH="5047926" progId="">
                  <p:embed/>
                  <p:pic>
                    <p:nvPicPr>
                      <p:cNvPr id="4" name="Object 5">
                        <a:extLst>
                          <a:ext uri="{FF2B5EF4-FFF2-40B4-BE49-F238E27FC236}">
                            <a16:creationId xmlns:a16="http://schemas.microsoft.com/office/drawing/2014/main" id="{9A8BCCD1-33C9-4BEC-A832-E511227DDF7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6161" y="1824897"/>
                        <a:ext cx="2059677" cy="4460752"/>
                      </a:xfrm>
                      <a:prstGeom prst="rect">
                        <a:avLst/>
                      </a:prstGeom>
                      <a:noFill/>
                      <a:ln>
                        <a:noFill/>
                      </a:ln>
                      <a:effectLst/>
                    </p:spPr>
                  </p:pic>
                </p:oleObj>
              </mc:Fallback>
            </mc:AlternateContent>
          </a:graphicData>
        </a:graphic>
      </p:graphicFrame>
      <p:graphicFrame>
        <p:nvGraphicFramePr>
          <p:cNvPr id="10" name="Diagram 9"/>
          <p:cNvGraphicFramePr/>
          <p:nvPr>
            <p:extLst>
              <p:ext uri="{D42A27DB-BD31-4B8C-83A1-F6EECF244321}">
                <p14:modId xmlns:p14="http://schemas.microsoft.com/office/powerpoint/2010/main" val="661123827"/>
              </p:ext>
            </p:extLst>
          </p:nvPr>
        </p:nvGraphicFramePr>
        <p:xfrm>
          <a:off x="199292" y="1824897"/>
          <a:ext cx="4009292" cy="4204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ext uri="{D42A27DB-BD31-4B8C-83A1-F6EECF244321}">
                <p14:modId xmlns:p14="http://schemas.microsoft.com/office/powerpoint/2010/main" val="3485450638"/>
              </p:ext>
            </p:extLst>
          </p:nvPr>
        </p:nvGraphicFramePr>
        <p:xfrm>
          <a:off x="7631723" y="1846263"/>
          <a:ext cx="4009292" cy="42040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Rektangel 15"/>
          <p:cNvSpPr/>
          <p:nvPr/>
        </p:nvSpPr>
        <p:spPr>
          <a:xfrm>
            <a:off x="2100356" y="6293684"/>
            <a:ext cx="7991290" cy="569387"/>
          </a:xfrm>
          <a:prstGeom prst="rect">
            <a:avLst/>
          </a:prstGeom>
          <a:solidFill>
            <a:srgbClr val="476D9B"/>
          </a:solidFill>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pPr algn="ctr"/>
            <a:r>
              <a:rPr lang="sv-SE" sz="3100" b="1" dirty="0">
                <a:ln w="6600">
                  <a:solidFill>
                    <a:schemeClr val="accent2"/>
                  </a:solidFill>
                  <a:prstDash val="solid"/>
                </a:ln>
                <a:solidFill>
                  <a:srgbClr val="FFFFFF"/>
                </a:solidFill>
                <a:effectLst>
                  <a:outerShdw dist="38100" dir="2700000" algn="tl" rotWithShape="0">
                    <a:schemeClr val="accent2"/>
                  </a:outerShdw>
                </a:effectLst>
                <a:latin typeface="Bahnschrift SemiLight SemiConde" panose="020B0502040204020203" pitchFamily="34" charset="0"/>
              </a:rPr>
              <a:t>1 organdonator kan rädda upp till 8 människors liv</a:t>
            </a:r>
            <a:endParaRPr lang="sv-SE" sz="3100" b="1" cap="none" spc="0" dirty="0">
              <a:ln w="6600">
                <a:solidFill>
                  <a:schemeClr val="accent2"/>
                </a:solidFill>
                <a:prstDash val="solid"/>
              </a:ln>
              <a:solidFill>
                <a:srgbClr val="FFFFFF"/>
              </a:solidFill>
              <a:effectLst>
                <a:outerShdw dist="38100" dir="2700000" algn="tl" rotWithShape="0">
                  <a:schemeClr val="accent2"/>
                </a:outerShdw>
              </a:effectLst>
              <a:latin typeface="Bahnschrift SemiLight SemiConde" panose="020B0502040204020203" pitchFamily="34" charset="0"/>
            </a:endParaRPr>
          </a:p>
        </p:txBody>
      </p:sp>
    </p:spTree>
    <p:extLst>
      <p:ext uri="{BB962C8B-B14F-4D97-AF65-F5344CB8AC3E}">
        <p14:creationId xmlns:p14="http://schemas.microsoft.com/office/powerpoint/2010/main" val="206867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518160" y="391159"/>
            <a:ext cx="3200400" cy="2286000"/>
          </a:xfrm>
        </p:spPr>
        <p:txBody>
          <a:bodyPr/>
          <a:lstStyle/>
          <a:p>
            <a:r>
              <a:rPr lang="sv-SE" dirty="0">
                <a:latin typeface="Bahnschrift SemiLight SemiConde" panose="020B0502040204020203" pitchFamily="34" charset="0"/>
              </a:rPr>
              <a:t>Konstaterande av död - DCD</a:t>
            </a:r>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753725947"/>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ktangel 10" descr="Stetoskop"/>
          <p:cNvSpPr/>
          <p:nvPr/>
        </p:nvSpPr>
        <p:spPr>
          <a:xfrm>
            <a:off x="625753" y="3234138"/>
            <a:ext cx="2598093" cy="2346046"/>
          </a:xfrm>
          <a:prstGeom prst="rect">
            <a:avLst/>
          </a:prstGeom>
          <a: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38911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7280" y="603929"/>
            <a:ext cx="10058400" cy="873982"/>
          </a:xfrm>
        </p:spPr>
        <p:txBody>
          <a:bodyPr/>
          <a:lstStyle/>
          <a:p>
            <a:r>
              <a:rPr lang="sv-SE" dirty="0">
                <a:solidFill>
                  <a:schemeClr val="tx1"/>
                </a:solidFill>
                <a:latin typeface="Bahnschrift SemiLight SemiConde" panose="020B0502040204020203" pitchFamily="34" charset="0"/>
              </a:rPr>
              <a:t>Att fastställa döden</a:t>
            </a:r>
          </a:p>
        </p:txBody>
      </p:sp>
      <p:sp>
        <p:nvSpPr>
          <p:cNvPr id="3" name="Platshållare för text 2"/>
          <p:cNvSpPr>
            <a:spLocks noGrp="1"/>
          </p:cNvSpPr>
          <p:nvPr>
            <p:ph type="body" idx="1"/>
          </p:nvPr>
        </p:nvSpPr>
        <p:spPr/>
        <p:txBody>
          <a:bodyPr/>
          <a:lstStyle/>
          <a:p>
            <a:r>
              <a:rPr lang="sv-SE" dirty="0">
                <a:latin typeface="Bahnschrift SemiLight SemiConde" panose="020B0502040204020203" pitchFamily="34" charset="0"/>
              </a:rPr>
              <a:t>DBD - direkta kriterier</a:t>
            </a:r>
          </a:p>
        </p:txBody>
      </p:sp>
      <p:graphicFrame>
        <p:nvGraphicFramePr>
          <p:cNvPr id="8" name="Platshållare för innehåll 7"/>
          <p:cNvGraphicFramePr>
            <a:graphicFrameLocks noGrp="1"/>
          </p:cNvGraphicFramePr>
          <p:nvPr>
            <p:ph sz="half" idx="2"/>
            <p:extLst>
              <p:ext uri="{D42A27DB-BD31-4B8C-83A1-F6EECF244321}">
                <p14:modId xmlns:p14="http://schemas.microsoft.com/office/powerpoint/2010/main" val="34195621"/>
              </p:ext>
            </p:extLst>
          </p:nvPr>
        </p:nvGraphicFramePr>
        <p:xfrm>
          <a:off x="1096963" y="2582863"/>
          <a:ext cx="4938712" cy="337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tshållare för text 4"/>
          <p:cNvSpPr>
            <a:spLocks noGrp="1"/>
          </p:cNvSpPr>
          <p:nvPr>
            <p:ph type="body" sz="quarter" idx="3"/>
          </p:nvPr>
        </p:nvSpPr>
        <p:spPr/>
        <p:txBody>
          <a:bodyPr/>
          <a:lstStyle/>
          <a:p>
            <a:r>
              <a:rPr lang="sv-SE" dirty="0" err="1">
                <a:latin typeface="Bahnschrift SemiLight SemiConde" panose="020B0502040204020203" pitchFamily="34" charset="0"/>
              </a:rPr>
              <a:t>Dcd</a:t>
            </a:r>
            <a:r>
              <a:rPr lang="sv-SE" dirty="0">
                <a:latin typeface="Bahnschrift SemiLight SemiConde" panose="020B0502040204020203" pitchFamily="34" charset="0"/>
              </a:rPr>
              <a:t> – indirekta kriterier</a:t>
            </a:r>
          </a:p>
        </p:txBody>
      </p:sp>
      <p:graphicFrame>
        <p:nvGraphicFramePr>
          <p:cNvPr id="9" name="Platshållare för innehåll 8"/>
          <p:cNvGraphicFramePr>
            <a:graphicFrameLocks noGrp="1"/>
          </p:cNvGraphicFramePr>
          <p:nvPr>
            <p:ph sz="quarter" idx="4"/>
            <p:extLst>
              <p:ext uri="{D42A27DB-BD31-4B8C-83A1-F6EECF244321}">
                <p14:modId xmlns:p14="http://schemas.microsoft.com/office/powerpoint/2010/main" val="1451473873"/>
              </p:ext>
            </p:extLst>
          </p:nvPr>
        </p:nvGraphicFramePr>
        <p:xfrm>
          <a:off x="6218238" y="2582863"/>
          <a:ext cx="4937125" cy="337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0659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solidFill>
                  <a:schemeClr val="tx1"/>
                </a:solidFill>
                <a:latin typeface="Bahnschrift SemiLight SemiConde" panose="020B0502040204020203" pitchFamily="34" charset="0"/>
              </a:rPr>
              <a:t>Donationsoperationen</a:t>
            </a:r>
          </a:p>
        </p:txBody>
      </p:sp>
      <p:graphicFrame>
        <p:nvGraphicFramePr>
          <p:cNvPr id="8" name="Platshållare för innehåll 7"/>
          <p:cNvGraphicFramePr>
            <a:graphicFrameLocks noGrp="1"/>
          </p:cNvGraphicFramePr>
          <p:nvPr>
            <p:ph sz="half" idx="2"/>
            <p:extLst>
              <p:ext uri="{D42A27DB-BD31-4B8C-83A1-F6EECF244321}">
                <p14:modId xmlns:p14="http://schemas.microsoft.com/office/powerpoint/2010/main" val="3284192045"/>
              </p:ext>
            </p:extLst>
          </p:nvPr>
        </p:nvGraphicFramePr>
        <p:xfrm>
          <a:off x="6218238" y="1846263"/>
          <a:ext cx="5668962" cy="448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latshållare för innehåll 2" descr="Free vector graphic: Surgeon, Doctor, Mask, Nurse - Free Image on ..."/>
          <p:cNvPicPr>
            <a:picLocks noGrp="1" noChangeAspect="1"/>
          </p:cNvPicPr>
          <p:nvPr>
            <p:ph sz="half" idx="1"/>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54377" y="2371725"/>
            <a:ext cx="2982332" cy="3068638"/>
          </a:xfrm>
        </p:spPr>
      </p:pic>
    </p:spTree>
    <p:extLst>
      <p:ext uri="{BB962C8B-B14F-4D97-AF65-F5344CB8AC3E}">
        <p14:creationId xmlns:p14="http://schemas.microsoft.com/office/powerpoint/2010/main" val="1188468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1</a:t>
            </a:r>
            <a:endParaRPr lang="sv-SE" dirty="0">
              <a:latin typeface="Bahnschrift SemiBold SemiConden" panose="020B0502040204020203" pitchFamily="34" charset="0"/>
            </a:endParaRPr>
          </a:p>
        </p:txBody>
      </p:sp>
      <p:sp>
        <p:nvSpPr>
          <p:cNvPr id="2" name="textruta 1"/>
          <p:cNvSpPr txBox="1"/>
          <p:nvPr/>
        </p:nvSpPr>
        <p:spPr>
          <a:xfrm>
            <a:off x="1097280" y="1229360"/>
            <a:ext cx="9702800" cy="4832092"/>
          </a:xfrm>
          <a:prstGeom prst="rect">
            <a:avLst/>
          </a:prstGeom>
          <a:noFill/>
        </p:spPr>
        <p:txBody>
          <a:bodyPr wrap="square" rtlCol="0">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Kvinna, 60år, gift, 3 vuxna barn</a:t>
            </a:r>
          </a:p>
          <a:p>
            <a:r>
              <a:rPr lang="sv-SE" sz="2800" dirty="0">
                <a:latin typeface="Bahnschrift SemiLight SemiConde" panose="020B0502040204020203" pitchFamily="34" charset="0"/>
              </a:rPr>
              <a:t>Arbetar som medicinsk sekreterare</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Tablettbehandlad hypertoni, obesitas och rökare</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Förkylning sedan 1 vecka, </a:t>
            </a:r>
            <a:r>
              <a:rPr lang="sv-SE" sz="2800" dirty="0" err="1">
                <a:latin typeface="Bahnschrift SemiLight SemiConde" panose="020B0502040204020203" pitchFamily="34" charset="0"/>
              </a:rPr>
              <a:t>dyspné</a:t>
            </a:r>
            <a:r>
              <a:rPr lang="sv-SE" sz="2800" dirty="0">
                <a:latin typeface="Bahnschrift SemiLight SemiConde" panose="020B0502040204020203" pitchFamily="34" charset="0"/>
              </a:rPr>
              <a:t>, sovit sittandes vid matbordet de senaste 2 nätterna. </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Drabbas av bevittnat hjärtstopp i hemmet.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Ambulans tillkallas av make samt start av HLR.</a:t>
            </a:r>
          </a:p>
        </p:txBody>
      </p:sp>
      <p:sp>
        <p:nvSpPr>
          <p:cNvPr id="5" name="textruta 4"/>
          <p:cNvSpPr txBox="1"/>
          <p:nvPr/>
        </p:nvSpPr>
        <p:spPr>
          <a:xfrm>
            <a:off x="11064240" y="52086"/>
            <a:ext cx="941283"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1(8)</a:t>
            </a:r>
          </a:p>
        </p:txBody>
      </p:sp>
    </p:spTree>
    <p:extLst>
      <p:ext uri="{BB962C8B-B14F-4D97-AF65-F5344CB8AC3E}">
        <p14:creationId xmlns:p14="http://schemas.microsoft.com/office/powerpoint/2010/main" val="315790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1</a:t>
            </a:r>
            <a:endParaRPr lang="sv-SE" dirty="0">
              <a:latin typeface="Bahnschrift SemiBold SemiConden" panose="020B0502040204020203" pitchFamily="34" charset="0"/>
            </a:endParaRPr>
          </a:p>
        </p:txBody>
      </p:sp>
      <p:sp>
        <p:nvSpPr>
          <p:cNvPr id="2" name="textruta 1"/>
          <p:cNvSpPr txBox="1"/>
          <p:nvPr/>
        </p:nvSpPr>
        <p:spPr>
          <a:xfrm>
            <a:off x="1097280" y="1229360"/>
            <a:ext cx="8941981" cy="4401205"/>
          </a:xfrm>
          <a:prstGeom prst="rect">
            <a:avLst/>
          </a:prstGeom>
          <a:noFill/>
        </p:spPr>
        <p:txBody>
          <a:bodyPr wrap="square" lIns="91440" tIns="45720" rIns="91440" bIns="45720" rtlCol="0" anchor="t">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Ambulans ankommer efter 15min, första rytm </a:t>
            </a:r>
            <a:r>
              <a:rPr lang="sv-SE" sz="2800" dirty="0" err="1">
                <a:latin typeface="Bahnschrift SemiLight SemiConde" panose="020B0502040204020203" pitchFamily="34" charset="0"/>
              </a:rPr>
              <a:t>asystoli</a:t>
            </a:r>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A-HLR pågår under transport in till sjukhus</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Fortsatt </a:t>
            </a:r>
            <a:r>
              <a:rPr lang="sv-SE" sz="2800" dirty="0" err="1">
                <a:latin typeface="Bahnschrift SemiLight SemiConde" panose="020B0502040204020203" pitchFamily="34" charset="0"/>
              </a:rPr>
              <a:t>asystoli</a:t>
            </a:r>
            <a:r>
              <a:rPr lang="sv-SE" sz="2800" dirty="0">
                <a:latin typeface="Bahnschrift SemiLight SemiConde" panose="020B0502040204020203" pitchFamily="34" charset="0"/>
              </a:rPr>
              <a:t> på akutrummet, patienten intuberas</a:t>
            </a:r>
          </a:p>
          <a:p>
            <a:r>
              <a:rPr lang="sv-SE" sz="2800" dirty="0" err="1">
                <a:latin typeface="Bahnschrift SemiLight SemiConde"/>
              </a:rPr>
              <a:t>Trombolys</a:t>
            </a:r>
            <a:r>
              <a:rPr lang="sv-SE" sz="2800" dirty="0">
                <a:latin typeface="Bahnschrift SemiLight SemiConde"/>
              </a:rPr>
              <a:t> ges på vital </a:t>
            </a:r>
            <a:r>
              <a:rPr lang="sv-SE" sz="2800">
                <a:latin typeface="Bahnschrift SemiLight SemiConde"/>
              </a:rPr>
              <a:t>indikation </a:t>
            </a:r>
            <a:r>
              <a:rPr lang="sv-SE" sz="2800" smtClean="0">
                <a:latin typeface="Bahnschrift SemiLight SemiConde"/>
              </a:rPr>
              <a:t>på </a:t>
            </a:r>
            <a:r>
              <a:rPr lang="sv-SE" sz="2800" dirty="0">
                <a:latin typeface="Bahnschrift SemiLight SemiConde"/>
              </a:rPr>
              <a:t>misstanke om lungemboli</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ROSC efter totalt 25min HLR</a:t>
            </a:r>
            <a:br>
              <a:rPr lang="sv-SE" sz="2800" dirty="0">
                <a:latin typeface="Bahnschrift SemiLight SemiConde" panose="020B0502040204020203" pitchFamily="34" charset="0"/>
              </a:rPr>
            </a:br>
            <a:r>
              <a:rPr lang="sv-SE" sz="2800" dirty="0">
                <a:latin typeface="Bahnschrift SemiLight SemiConde" panose="020B0502040204020203" pitchFamily="34" charset="0"/>
              </a:rPr>
              <a:t>Hemodynamiskt instabil, patienten tas till IVA för fortsatt vård</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p:txBody>
      </p:sp>
      <p:sp>
        <p:nvSpPr>
          <p:cNvPr id="5" name="textruta 4"/>
          <p:cNvSpPr txBox="1"/>
          <p:nvPr/>
        </p:nvSpPr>
        <p:spPr>
          <a:xfrm>
            <a:off x="11064240" y="52086"/>
            <a:ext cx="978153"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2(8)</a:t>
            </a:r>
          </a:p>
        </p:txBody>
      </p:sp>
    </p:spTree>
    <p:extLst>
      <p:ext uri="{BB962C8B-B14F-4D97-AF65-F5344CB8AC3E}">
        <p14:creationId xmlns:p14="http://schemas.microsoft.com/office/powerpoint/2010/main" val="1619238326"/>
      </p:ext>
    </p:extLst>
  </p:cSld>
  <p:clrMapOvr>
    <a:masterClrMapping/>
  </p:clrMapOvr>
  <p:extLst mod="1">
    <p:ext uri="{6950BFC3-D8DA-4A85-94F7-54DA5524770B}">
      <p188:commentRel xmlns="" xmlns:p188="http://schemas.microsoft.com/office/powerpoint/2018/8/main"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1</a:t>
            </a:r>
            <a:endParaRPr lang="sv-SE" dirty="0">
              <a:latin typeface="Bahnschrift SemiBold SemiConden" panose="020B0502040204020203" pitchFamily="34" charset="0"/>
            </a:endParaRPr>
          </a:p>
        </p:txBody>
      </p:sp>
      <p:sp>
        <p:nvSpPr>
          <p:cNvPr id="2" name="textruta 1"/>
          <p:cNvSpPr txBox="1"/>
          <p:nvPr/>
        </p:nvSpPr>
        <p:spPr>
          <a:xfrm>
            <a:off x="1097280" y="1229360"/>
            <a:ext cx="9743440" cy="5262979"/>
          </a:xfrm>
          <a:prstGeom prst="rect">
            <a:avLst/>
          </a:prstGeom>
          <a:noFill/>
        </p:spPr>
        <p:txBody>
          <a:bodyPr wrap="square" lIns="91440" tIns="45720" rIns="91440" bIns="45720" rtlCol="0" anchor="t">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DT bekräftar lungembolier samt tecken på pneumoni</a:t>
            </a:r>
          </a:p>
          <a:p>
            <a:endParaRPr lang="sv-SE" sz="2800" dirty="0">
              <a:latin typeface="Bahnschrift SemiLight SemiConde" panose="020B0502040204020203" pitchFamily="34" charset="0"/>
            </a:endParaRPr>
          </a:p>
          <a:p>
            <a:r>
              <a:rPr lang="sv-SE" sz="2800" dirty="0">
                <a:latin typeface="Bahnschrift SemiLight SemiConde"/>
              </a:rPr>
              <a:t>Patienten vårdas i respirator. Blir succesivt mer hemodynamiskt stabil. Noradrenalin avslutas. </a:t>
            </a:r>
            <a:endParaRPr lang="sv-SE" sz="2800" dirty="0">
              <a:latin typeface="Bahnschrift SemiLight SemiConde" panose="020B0502040204020203" pitchFamily="34" charset="0"/>
            </a:endParaRP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Dygn 2: Patienten slutar trigga i respiratorn, uppvisar ljusstela vida pupiller. Noradrenalin får åter startas.</a:t>
            </a:r>
          </a:p>
          <a:p>
            <a:r>
              <a:rPr lang="sv-SE" sz="2800" dirty="0">
                <a:latin typeface="Bahnschrift SemiLight SemiConde" panose="020B0502040204020203" pitchFamily="34" charset="0"/>
              </a:rPr>
              <a:t>Misstanke finns om att blodcirkulationen till hjärnan har upphört</a:t>
            </a:r>
          </a:p>
          <a:p>
            <a:endParaRPr lang="sv-SE" sz="2800" dirty="0">
              <a:latin typeface="Bahnschrift SemiLight SemiConde" panose="020B0502040204020203" pitchFamily="34" charset="0"/>
            </a:endParaRPr>
          </a:p>
          <a:p>
            <a:endParaRPr lang="sv-SE" sz="2800" dirty="0">
              <a:latin typeface="Bahnschrift SemiLight SemiConde" panose="020B0502040204020203" pitchFamily="34" charset="0"/>
            </a:endParaRPr>
          </a:p>
          <a:p>
            <a:endParaRPr lang="sv-SE" sz="2800" dirty="0">
              <a:latin typeface="Bahnschrift SemiLight SemiConde" panose="020B0502040204020203" pitchFamily="34" charset="0"/>
            </a:endParaRPr>
          </a:p>
        </p:txBody>
      </p:sp>
      <p:sp>
        <p:nvSpPr>
          <p:cNvPr id="5" name="textruta 4"/>
          <p:cNvSpPr txBox="1"/>
          <p:nvPr/>
        </p:nvSpPr>
        <p:spPr>
          <a:xfrm>
            <a:off x="11064240" y="52086"/>
            <a:ext cx="979755"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3(8)</a:t>
            </a:r>
          </a:p>
        </p:txBody>
      </p:sp>
    </p:spTree>
    <p:extLst>
      <p:ext uri="{BB962C8B-B14F-4D97-AF65-F5344CB8AC3E}">
        <p14:creationId xmlns:p14="http://schemas.microsoft.com/office/powerpoint/2010/main" val="104516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1</a:t>
            </a:r>
            <a:endParaRPr lang="sv-SE" dirty="0">
              <a:latin typeface="Bahnschrift SemiBold SemiConden" panose="020B0502040204020203" pitchFamily="34" charset="0"/>
            </a:endParaRPr>
          </a:p>
        </p:txBody>
      </p:sp>
      <p:sp>
        <p:nvSpPr>
          <p:cNvPr id="2" name="textruta 1"/>
          <p:cNvSpPr txBox="1"/>
          <p:nvPr/>
        </p:nvSpPr>
        <p:spPr>
          <a:xfrm>
            <a:off x="1097280" y="1229360"/>
            <a:ext cx="9743440" cy="5262979"/>
          </a:xfrm>
          <a:prstGeom prst="rect">
            <a:avLst/>
          </a:prstGeom>
          <a:noFill/>
        </p:spPr>
        <p:txBody>
          <a:bodyPr wrap="square" lIns="91440" tIns="45720" rIns="91440" bIns="45720" rtlCol="0" anchor="t">
            <a:spAutoFit/>
          </a:bodyPr>
          <a:lstStyle/>
          <a:p>
            <a:endParaRPr lang="sv-SE" sz="2800" dirty="0">
              <a:latin typeface="Bahnschrift SemiLight SemiConde" panose="020B0502040204020203" pitchFamily="34" charset="0"/>
            </a:endParaRPr>
          </a:p>
          <a:p>
            <a:r>
              <a:rPr lang="sv-SE" sz="2800" dirty="0">
                <a:latin typeface="Bahnschrift SemiLight SemiConde"/>
              </a:rPr>
              <a:t>Brytpunktsbeslut fattas av ansvarig IVA-läkare samt PAL-kardiolog och dokumenteras enligt rutin</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Transplantationskoordinator kontaktas för att öppna donationsregistret</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Patientens vilja finns inte registrerad</a:t>
            </a:r>
          </a:p>
          <a:p>
            <a:endParaRPr lang="sv-SE" sz="2800" dirty="0">
              <a:latin typeface="Bahnschrift SemiLight SemiConde" panose="020B0502040204020203" pitchFamily="34" charset="0"/>
            </a:endParaRPr>
          </a:p>
          <a:p>
            <a:endParaRPr lang="sv-SE" sz="2800" dirty="0">
              <a:latin typeface="Bahnschrift SemiLight SemiConde" panose="020B0502040204020203" pitchFamily="34" charset="0"/>
            </a:endParaRPr>
          </a:p>
          <a:p>
            <a:endParaRPr lang="sv-SE" sz="2800" dirty="0">
              <a:latin typeface="Bahnschrift SemiLight SemiConde" panose="020B0502040204020203" pitchFamily="34" charset="0"/>
            </a:endParaRPr>
          </a:p>
          <a:p>
            <a:endParaRPr lang="sv-SE" sz="2800" dirty="0">
              <a:latin typeface="Bahnschrift SemiLight SemiConde" panose="020B0502040204020203" pitchFamily="34" charset="0"/>
            </a:endParaRPr>
          </a:p>
        </p:txBody>
      </p:sp>
      <p:sp>
        <p:nvSpPr>
          <p:cNvPr id="6" name="textruta 5"/>
          <p:cNvSpPr txBox="1"/>
          <p:nvPr/>
        </p:nvSpPr>
        <p:spPr>
          <a:xfrm>
            <a:off x="11064240" y="52086"/>
            <a:ext cx="987771"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4(8)</a:t>
            </a:r>
          </a:p>
        </p:txBody>
      </p:sp>
    </p:spTree>
    <p:extLst>
      <p:ext uri="{BB962C8B-B14F-4D97-AF65-F5344CB8AC3E}">
        <p14:creationId xmlns:p14="http://schemas.microsoft.com/office/powerpoint/2010/main" val="1140858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2" name="textruta 1"/>
          <p:cNvSpPr txBox="1"/>
          <p:nvPr/>
        </p:nvSpPr>
        <p:spPr>
          <a:xfrm>
            <a:off x="1097280" y="1229360"/>
            <a:ext cx="10647680" cy="4401205"/>
          </a:xfrm>
          <a:prstGeom prst="rect">
            <a:avLst/>
          </a:prstGeom>
          <a:noFill/>
        </p:spPr>
        <p:txBody>
          <a:bodyPr wrap="square" rtlCol="0">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Ett brytpunktsamtal genomförs tillsammans med närstående och de informeras om att vårdpersonalen tror att patienten är avliden</a:t>
            </a:r>
          </a:p>
          <a:p>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Kroppen hålls varm och hjärtat slår tack vare respiratorn och de läkemedel som ges</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De närstående är ledsna men förstående</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Ett av barnen frågar: ”vad händer nu?”</a:t>
            </a:r>
          </a:p>
        </p:txBody>
      </p:sp>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1</a:t>
            </a:r>
            <a:endParaRPr lang="sv-SE" dirty="0">
              <a:latin typeface="Bahnschrift SemiBold SemiConden" panose="020B0502040204020203" pitchFamily="34" charset="0"/>
            </a:endParaRPr>
          </a:p>
        </p:txBody>
      </p:sp>
      <p:sp>
        <p:nvSpPr>
          <p:cNvPr id="5" name="textruta 4"/>
          <p:cNvSpPr txBox="1"/>
          <p:nvPr/>
        </p:nvSpPr>
        <p:spPr>
          <a:xfrm>
            <a:off x="11064240" y="52086"/>
            <a:ext cx="982961"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5(8)</a:t>
            </a:r>
          </a:p>
        </p:txBody>
      </p:sp>
    </p:spTree>
    <p:extLst>
      <p:ext uri="{BB962C8B-B14F-4D97-AF65-F5344CB8AC3E}">
        <p14:creationId xmlns:p14="http://schemas.microsoft.com/office/powerpoint/2010/main" val="3965372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26160" y="1666240"/>
            <a:ext cx="1038923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1</a:t>
            </a:r>
            <a:endParaRPr lang="sv-SE" dirty="0">
              <a:latin typeface="Bahnschrift SemiBold SemiConden" panose="020B0502040204020203" pitchFamily="34" charset="0"/>
            </a:endParaRPr>
          </a:p>
        </p:txBody>
      </p:sp>
      <p:sp>
        <p:nvSpPr>
          <p:cNvPr id="2" name="textruta 1"/>
          <p:cNvSpPr txBox="1"/>
          <p:nvPr/>
        </p:nvSpPr>
        <p:spPr>
          <a:xfrm>
            <a:off x="1097280" y="1229360"/>
            <a:ext cx="9814560" cy="5262979"/>
          </a:xfrm>
          <a:prstGeom prst="rect">
            <a:avLst/>
          </a:prstGeom>
          <a:noFill/>
        </p:spPr>
        <p:txBody>
          <a:bodyPr wrap="square" lIns="91440" tIns="45720" rIns="91440" bIns="45720" rtlCol="0" anchor="t">
            <a:spAutoFit/>
          </a:bodyPr>
          <a:lstStyle/>
          <a:p>
            <a:endParaRPr lang="sv-SE" sz="2800" dirty="0">
              <a:latin typeface="Bahnschrift SemiLight SemiConde" panose="020B0502040204020203" pitchFamily="34" charset="0"/>
            </a:endParaRPr>
          </a:p>
          <a:p>
            <a:r>
              <a:rPr lang="sv-SE" sz="2800" dirty="0">
                <a:latin typeface="Bahnschrift SemiLight SemiConde"/>
              </a:rPr>
              <a:t>IVA-läkaren berättar om möjligheten till organdonation när man avlider under pågående respiratorbehandling</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IVA-läkaren berättar också:</a:t>
            </a:r>
          </a:p>
          <a:p>
            <a:pPr marL="457200" indent="-457200">
              <a:buFontTx/>
              <a:buChar char="-"/>
            </a:pPr>
            <a:r>
              <a:rPr lang="sv-SE" sz="2800" dirty="0">
                <a:latin typeface="Bahnschrift SemiLight SemiConde" panose="020B0502040204020203" pitchFamily="34" charset="0"/>
              </a:rPr>
              <a:t>Vad organdonation innebär, att det kan hjälpa andra patienter att överleva</a:t>
            </a:r>
          </a:p>
          <a:p>
            <a:pPr marL="457200" indent="-457200">
              <a:buFontTx/>
              <a:buChar char="-"/>
            </a:pPr>
            <a:r>
              <a:rPr lang="sv-SE" sz="2800" dirty="0">
                <a:latin typeface="Bahnschrift SemiLight SemiConde" panose="020B0502040204020203" pitchFamily="34" charset="0"/>
              </a:rPr>
              <a:t>Att donationsregistret är kontrollerat men patientens vilja finns inte registrerad där</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Patientens vilja tokas som positiv av de närstående</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p:txBody>
      </p:sp>
      <p:sp>
        <p:nvSpPr>
          <p:cNvPr id="5" name="textruta 4"/>
          <p:cNvSpPr txBox="1"/>
          <p:nvPr/>
        </p:nvSpPr>
        <p:spPr>
          <a:xfrm>
            <a:off x="11064240" y="52086"/>
            <a:ext cx="976549"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6(8)</a:t>
            </a:r>
          </a:p>
        </p:txBody>
      </p:sp>
    </p:spTree>
    <p:extLst>
      <p:ext uri="{BB962C8B-B14F-4D97-AF65-F5344CB8AC3E}">
        <p14:creationId xmlns:p14="http://schemas.microsoft.com/office/powerpoint/2010/main" val="4111348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16000" y="1666240"/>
            <a:ext cx="1039939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1</a:t>
            </a:r>
            <a:endParaRPr lang="sv-SE" dirty="0">
              <a:latin typeface="Bahnschrift SemiBold SemiConden" panose="020B0502040204020203" pitchFamily="34" charset="0"/>
            </a:endParaRPr>
          </a:p>
        </p:txBody>
      </p:sp>
      <p:sp>
        <p:nvSpPr>
          <p:cNvPr id="2" name="textruta 1"/>
          <p:cNvSpPr txBox="1"/>
          <p:nvPr/>
        </p:nvSpPr>
        <p:spPr>
          <a:xfrm>
            <a:off x="1097280" y="1358368"/>
            <a:ext cx="9641840" cy="5693866"/>
          </a:xfrm>
          <a:prstGeom prst="rect">
            <a:avLst/>
          </a:prstGeom>
          <a:noFill/>
        </p:spPr>
        <p:txBody>
          <a:bodyPr wrap="square" lIns="91440" tIns="45720" rIns="91440" bIns="45720" rtlCol="0" anchor="t">
            <a:spAutoFit/>
          </a:bodyPr>
          <a:lstStyle/>
          <a:p>
            <a:r>
              <a:rPr lang="sv-SE" sz="2800" dirty="0">
                <a:latin typeface="Bahnschrift SemiLight SemiConde" panose="020B0502040204020203" pitchFamily="34" charset="0"/>
              </a:rPr>
              <a:t>Intensivvården fortsätter (nu Organbevarande behandling) </a:t>
            </a:r>
          </a:p>
          <a:p>
            <a:r>
              <a:rPr lang="sv-SE" sz="2800" dirty="0">
                <a:latin typeface="Bahnschrift SemiLight SemiConde" panose="020B0502040204020203" pitchFamily="34" charset="0"/>
              </a:rPr>
              <a:t>samtidigt som organen utreds med blodprover och undersökningar</a:t>
            </a:r>
          </a:p>
          <a:p>
            <a:r>
              <a:rPr lang="sv-SE" sz="2800" dirty="0">
                <a:latin typeface="Bahnschrift SemiLight SemiConde" panose="020B0502040204020203" pitchFamily="34" charset="0"/>
              </a:rPr>
              <a:t>Man finner inga medicinska kontraindikatorer</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Patienten bedöms medicinsk lämplig</a:t>
            </a:r>
          </a:p>
          <a:p>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a:rPr>
              <a:t>Två kliniska neurologiska undersökningar genomförs av en specialistkompetent läkare väl förtrogen med diagnostiken</a:t>
            </a:r>
          </a:p>
          <a:p>
            <a:r>
              <a:rPr lang="sv-SE" sz="2800" dirty="0">
                <a:latin typeface="Bahnschrift SemiLight SemiConde"/>
              </a:rPr>
              <a:t>Närstående ges möjlighet att närvara under undersökningarna</a:t>
            </a:r>
            <a:endParaRPr lang="sv-SE" sz="2800" dirty="0">
              <a:latin typeface="Bahnschrift SemiLight SemiConde" panose="020B0502040204020203" pitchFamily="34" charset="0"/>
            </a:endParaRPr>
          </a:p>
          <a:p>
            <a:endParaRPr lang="sv-SE" sz="2800" dirty="0">
              <a:latin typeface="Bahnschrift SemiLight SemiConde"/>
            </a:endParaRPr>
          </a:p>
          <a:p>
            <a:r>
              <a:rPr lang="sv-SE" sz="2800" dirty="0">
                <a:latin typeface="Bahnschrift SemiLight SemiConde"/>
              </a:rPr>
              <a:t>Efter diagnostik nummer 2 konstateras patienten avliden och dödsbevis fylls i.</a:t>
            </a:r>
            <a:endParaRPr lang="sv-SE" sz="2800">
              <a:latin typeface="Bahnschrift SemiLight SemiConde" panose="020B0502040204020203" pitchFamily="34" charset="0"/>
            </a:endParaRPr>
          </a:p>
          <a:p>
            <a:endParaRPr lang="sv-SE" sz="2800" dirty="0">
              <a:latin typeface="Bahnschrift SemiLight SemiConde" panose="020B0502040204020203" pitchFamily="34" charset="0"/>
            </a:endParaRPr>
          </a:p>
        </p:txBody>
      </p:sp>
      <p:sp>
        <p:nvSpPr>
          <p:cNvPr id="5" name="textruta 4"/>
          <p:cNvSpPr txBox="1"/>
          <p:nvPr/>
        </p:nvSpPr>
        <p:spPr>
          <a:xfrm>
            <a:off x="11064240" y="52086"/>
            <a:ext cx="974947"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7(8)</a:t>
            </a:r>
          </a:p>
        </p:txBody>
      </p:sp>
    </p:spTree>
    <p:extLst>
      <p:ext uri="{BB962C8B-B14F-4D97-AF65-F5344CB8AC3E}">
        <p14:creationId xmlns:p14="http://schemas.microsoft.com/office/powerpoint/2010/main" val="409926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ktangel med rundade hörn 36"/>
          <p:cNvSpPr/>
          <p:nvPr/>
        </p:nvSpPr>
        <p:spPr>
          <a:xfrm rot="20616027">
            <a:off x="6163863" y="4809757"/>
            <a:ext cx="371058" cy="287998"/>
          </a:xfrm>
          <a:prstGeom prst="roundRect">
            <a:avLst>
              <a:gd name="adj" fmla="val 16670"/>
            </a:avLst>
          </a:prstGeom>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100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2" name="Rektangel med rundade hörn 31"/>
          <p:cNvSpPr/>
          <p:nvPr/>
        </p:nvSpPr>
        <p:spPr>
          <a:xfrm>
            <a:off x="1287505" y="3458925"/>
            <a:ext cx="578106" cy="628046"/>
          </a:xfrm>
          <a:prstGeom prst="roundRect">
            <a:avLst>
              <a:gd name="adj" fmla="val 16670"/>
            </a:avLst>
          </a:prstGeom>
          <a:blipFill rotWithShape="1">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100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0" name="Rektangel med rundade hörn 29"/>
          <p:cNvSpPr/>
          <p:nvPr/>
        </p:nvSpPr>
        <p:spPr>
          <a:xfrm>
            <a:off x="6157322" y="3438057"/>
            <a:ext cx="552514" cy="377729"/>
          </a:xfrm>
          <a:prstGeom prst="roundRect">
            <a:avLst>
              <a:gd name="adj" fmla="val 16670"/>
            </a:avLst>
          </a:prstGeom>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100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26" name="Rektangel med rundade hörn 25"/>
          <p:cNvSpPr/>
          <p:nvPr/>
        </p:nvSpPr>
        <p:spPr>
          <a:xfrm>
            <a:off x="998604" y="4183612"/>
            <a:ext cx="900017" cy="778628"/>
          </a:xfrm>
          <a:prstGeom prst="roundRect">
            <a:avLst>
              <a:gd name="adj" fmla="val 16670"/>
            </a:avLst>
          </a:prstGeom>
          <a:blipFill rotWithShape="1">
            <a:blip r:embed="rId7">
              <a:duotone>
                <a:schemeClr val="accent2">
                  <a:shade val="45000"/>
                  <a:satMod val="135000"/>
                </a:schemeClr>
                <a:prstClr val="white"/>
              </a:duotone>
            </a:blip>
            <a:stretch>
              <a:fillRect/>
            </a:stretch>
          </a:blip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25" name="Rektangel med rundade hörn 24"/>
          <p:cNvSpPr/>
          <p:nvPr/>
        </p:nvSpPr>
        <p:spPr>
          <a:xfrm>
            <a:off x="987374" y="1762376"/>
            <a:ext cx="1025823" cy="847078"/>
          </a:xfrm>
          <a:prstGeom prst="roundRect">
            <a:avLst>
              <a:gd name="adj" fmla="val 16670"/>
            </a:avLst>
          </a:prstGeom>
          <a: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31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2" name="Rubrik 1"/>
          <p:cNvSpPr>
            <a:spLocks noGrp="1"/>
          </p:cNvSpPr>
          <p:nvPr>
            <p:ph type="title"/>
          </p:nvPr>
        </p:nvSpPr>
        <p:spPr>
          <a:xfrm>
            <a:off x="1097280" y="257107"/>
            <a:ext cx="10058400" cy="1450757"/>
          </a:xfrm>
        </p:spPr>
        <p:txBody>
          <a:bodyPr>
            <a:normAutofit/>
          </a:bodyPr>
          <a:lstStyle/>
          <a:p>
            <a:r>
              <a:rPr lang="sv-SE" dirty="0">
                <a:solidFill>
                  <a:schemeClr val="tx1"/>
                </a:solidFill>
                <a:latin typeface="Bahnschrift SemiLight SemiConde" panose="020B0502040204020203" pitchFamily="34" charset="0"/>
              </a:rPr>
              <a:t>Väntelistan 1 jan 2024 		678 personer</a:t>
            </a:r>
            <a:r>
              <a:rPr lang="sv-SE" sz="5400" dirty="0">
                <a:latin typeface="Bahnschrift SemiLight SemiConde" panose="020B0502040204020203" pitchFamily="34" charset="0"/>
              </a:rPr>
              <a:t/>
            </a:r>
            <a:br>
              <a:rPr lang="sv-SE" sz="5400" dirty="0">
                <a:latin typeface="Bahnschrift SemiLight SemiConde" panose="020B0502040204020203" pitchFamily="34" charset="0"/>
              </a:rPr>
            </a:br>
            <a:endParaRPr lang="sv-SE" sz="2800" dirty="0">
              <a:solidFill>
                <a:srgbClr val="FF0000"/>
              </a:solidFill>
              <a:latin typeface="Bahnschrift SemiLight SemiConde" panose="020B0502040204020203" pitchFamily="34" charset="0"/>
            </a:endParaRPr>
          </a:p>
        </p:txBody>
      </p:sp>
      <p:sp>
        <p:nvSpPr>
          <p:cNvPr id="6" name="textruta 5"/>
          <p:cNvSpPr txBox="1"/>
          <p:nvPr/>
        </p:nvSpPr>
        <p:spPr>
          <a:xfrm>
            <a:off x="1945873" y="1992104"/>
            <a:ext cx="3688830" cy="523220"/>
          </a:xfrm>
          <a:prstGeom prst="rect">
            <a:avLst/>
          </a:prstGeom>
          <a:noFill/>
        </p:spPr>
        <p:txBody>
          <a:bodyPr wrap="none" rtlCol="0">
            <a:spAutoFit/>
          </a:bodyPr>
          <a:lstStyle/>
          <a:p>
            <a:r>
              <a:rPr lang="sv-SE" sz="2800" dirty="0">
                <a:latin typeface="Bahnschrift SemiLight SemiConde" panose="020B0502040204020203" pitchFamily="34" charset="0"/>
              </a:rPr>
              <a:t>HJÄRTA 					21</a:t>
            </a:r>
          </a:p>
        </p:txBody>
      </p:sp>
      <p:sp>
        <p:nvSpPr>
          <p:cNvPr id="8" name="textruta 7"/>
          <p:cNvSpPr txBox="1"/>
          <p:nvPr/>
        </p:nvSpPr>
        <p:spPr>
          <a:xfrm>
            <a:off x="1945873" y="2818947"/>
            <a:ext cx="3754554" cy="523220"/>
          </a:xfrm>
          <a:prstGeom prst="rect">
            <a:avLst/>
          </a:prstGeom>
          <a:noFill/>
        </p:spPr>
        <p:txBody>
          <a:bodyPr wrap="none" rtlCol="0">
            <a:spAutoFit/>
          </a:bodyPr>
          <a:lstStyle/>
          <a:p>
            <a:r>
              <a:rPr lang="sv-SE" sz="2800" dirty="0">
                <a:latin typeface="Bahnschrift SemiLight SemiConde" panose="020B0502040204020203" pitchFamily="34" charset="0"/>
              </a:rPr>
              <a:t>LUNGOR  					20</a:t>
            </a:r>
          </a:p>
        </p:txBody>
      </p:sp>
      <p:sp>
        <p:nvSpPr>
          <p:cNvPr id="10" name="textruta 9"/>
          <p:cNvSpPr txBox="1"/>
          <p:nvPr/>
        </p:nvSpPr>
        <p:spPr>
          <a:xfrm>
            <a:off x="1934833" y="4228413"/>
            <a:ext cx="3741730" cy="523220"/>
          </a:xfrm>
          <a:prstGeom prst="rect">
            <a:avLst/>
          </a:prstGeom>
          <a:noFill/>
        </p:spPr>
        <p:txBody>
          <a:bodyPr wrap="none" rtlCol="0">
            <a:spAutoFit/>
          </a:bodyPr>
          <a:lstStyle/>
          <a:p>
            <a:r>
              <a:rPr lang="sv-SE" sz="2800" dirty="0">
                <a:latin typeface="Bahnschrift SemiLight SemiConde" panose="020B0502040204020203" pitchFamily="34" charset="0"/>
              </a:rPr>
              <a:t>LEVER 					37</a:t>
            </a:r>
          </a:p>
        </p:txBody>
      </p:sp>
      <p:sp>
        <p:nvSpPr>
          <p:cNvPr id="14" name="textruta 13"/>
          <p:cNvSpPr txBox="1"/>
          <p:nvPr/>
        </p:nvSpPr>
        <p:spPr>
          <a:xfrm>
            <a:off x="6788872" y="3367658"/>
            <a:ext cx="3581430" cy="523220"/>
          </a:xfrm>
          <a:prstGeom prst="rect">
            <a:avLst/>
          </a:prstGeom>
          <a:noFill/>
        </p:spPr>
        <p:txBody>
          <a:bodyPr wrap="none" rtlCol="0">
            <a:spAutoFit/>
          </a:bodyPr>
          <a:lstStyle/>
          <a:p>
            <a:r>
              <a:rPr lang="sv-SE" sz="2800" dirty="0">
                <a:latin typeface="Bahnschrift SemiLight SemiConde" panose="020B0502040204020203" pitchFamily="34" charset="0"/>
              </a:rPr>
              <a:t>BUKSPOTTSKÖRTEL		2</a:t>
            </a:r>
          </a:p>
        </p:txBody>
      </p:sp>
      <p:sp>
        <p:nvSpPr>
          <p:cNvPr id="15" name="textruta 14"/>
          <p:cNvSpPr txBox="1"/>
          <p:nvPr/>
        </p:nvSpPr>
        <p:spPr>
          <a:xfrm>
            <a:off x="6788872" y="4030526"/>
            <a:ext cx="3688830" cy="523220"/>
          </a:xfrm>
          <a:prstGeom prst="rect">
            <a:avLst/>
          </a:prstGeom>
          <a:noFill/>
        </p:spPr>
        <p:txBody>
          <a:bodyPr wrap="none" rtlCol="0">
            <a:spAutoFit/>
          </a:bodyPr>
          <a:lstStyle/>
          <a:p>
            <a:r>
              <a:rPr lang="sv-SE" sz="2800" dirty="0">
                <a:latin typeface="Bahnschrift SemiLight SemiConde" panose="020B0502040204020203" pitchFamily="34" charset="0"/>
              </a:rPr>
              <a:t>Ö-CELLER 				12</a:t>
            </a:r>
          </a:p>
        </p:txBody>
      </p:sp>
      <p:sp>
        <p:nvSpPr>
          <p:cNvPr id="16" name="textruta 15"/>
          <p:cNvSpPr txBox="1"/>
          <p:nvPr/>
        </p:nvSpPr>
        <p:spPr>
          <a:xfrm>
            <a:off x="6804969" y="4658293"/>
            <a:ext cx="4350711" cy="523220"/>
          </a:xfrm>
          <a:prstGeom prst="rect">
            <a:avLst/>
          </a:prstGeom>
          <a:noFill/>
        </p:spPr>
        <p:txBody>
          <a:bodyPr wrap="square" rtlCol="0">
            <a:spAutoFit/>
          </a:bodyPr>
          <a:lstStyle/>
          <a:p>
            <a:r>
              <a:rPr lang="sv-SE" sz="2800" dirty="0">
                <a:latin typeface="Bahnschrift SemiLight SemiConde" panose="020B0502040204020203" pitchFamily="34" charset="0"/>
              </a:rPr>
              <a:t>NJURE &amp; PANKREAS 	17</a:t>
            </a:r>
          </a:p>
        </p:txBody>
      </p:sp>
      <p:sp>
        <p:nvSpPr>
          <p:cNvPr id="17" name="textruta 16"/>
          <p:cNvSpPr txBox="1"/>
          <p:nvPr/>
        </p:nvSpPr>
        <p:spPr>
          <a:xfrm>
            <a:off x="6780776" y="2682422"/>
            <a:ext cx="3587842" cy="523220"/>
          </a:xfrm>
          <a:prstGeom prst="rect">
            <a:avLst/>
          </a:prstGeom>
          <a:noFill/>
        </p:spPr>
        <p:txBody>
          <a:bodyPr wrap="none" rtlCol="0">
            <a:spAutoFit/>
          </a:bodyPr>
          <a:lstStyle/>
          <a:p>
            <a:r>
              <a:rPr lang="sv-SE" sz="2800" dirty="0">
                <a:latin typeface="Bahnschrift SemiLight SemiConde" panose="020B0502040204020203" pitchFamily="34" charset="0"/>
              </a:rPr>
              <a:t>LEVER &amp; NJURE 			5</a:t>
            </a:r>
          </a:p>
        </p:txBody>
      </p:sp>
      <p:sp>
        <p:nvSpPr>
          <p:cNvPr id="21" name="Ellips 20"/>
          <p:cNvSpPr/>
          <p:nvPr/>
        </p:nvSpPr>
        <p:spPr>
          <a:xfrm>
            <a:off x="6195972" y="4098958"/>
            <a:ext cx="427294" cy="383118"/>
          </a:xfrm>
          <a:prstGeom prst="ellipse">
            <a:avLst/>
          </a:prstGeom>
          <a:blipFill rotWithShape="1">
            <a:blip r:embed="rId10">
              <a:duotone>
                <a:schemeClr val="bg2">
                  <a:shade val="45000"/>
                  <a:satMod val="135000"/>
                </a:schemeClr>
                <a:prstClr val="white"/>
              </a:duotone>
              <a:extLst>
                <a:ext uri="{BEBA8EAE-BF5A-486C-A8C5-ECC9F3942E4B}">
                  <a14:imgProps xmlns:a14="http://schemas.microsoft.com/office/drawing/2010/main">
                    <a14:imgLayer r:embed="rId11">
                      <a14:imgEffect>
                        <a14:sharpenSoften amount="100000"/>
                      </a14:imgEffect>
                    </a14:imgLayer>
                  </a14:imgProps>
                </a:ext>
              </a:extLst>
            </a:blip>
            <a:stretch>
              <a:fillRect/>
            </a:stretch>
          </a:blipFill>
          <a:ln w="9525">
            <a:solidFill>
              <a:schemeClr val="tx2">
                <a:lumMod val="40000"/>
                <a:lumOff val="60000"/>
              </a:schemeClr>
            </a:solidFill>
          </a:ln>
        </p:spPr>
        <p:style>
          <a:lnRef idx="2">
            <a:schemeClr val="lt1">
              <a:hueOff val="0"/>
              <a:satOff val="0"/>
              <a:lumOff val="0"/>
              <a:alphaOff val="0"/>
            </a:schemeClr>
          </a:lnRef>
          <a:fillRef idx="1">
            <a:scrgbClr r="0" g="0" b="0"/>
          </a:fillRef>
          <a:effectRef idx="0">
            <a:schemeClr val="accent2">
              <a:tint val="50000"/>
              <a:alpha val="90000"/>
              <a:hueOff val="40499"/>
              <a:satOff val="-1613"/>
              <a:lumOff val="5879"/>
              <a:alphaOff val="-24000"/>
            </a:schemeClr>
          </a:effectRef>
          <a:fontRef idx="minor">
            <a:schemeClr val="lt1">
              <a:hueOff val="0"/>
              <a:satOff val="0"/>
              <a:lumOff val="0"/>
              <a:alphaOff val="0"/>
            </a:schemeClr>
          </a:fontRef>
        </p:style>
      </p:sp>
      <p:sp>
        <p:nvSpPr>
          <p:cNvPr id="3" name="Rektangel 2"/>
          <p:cNvSpPr/>
          <p:nvPr/>
        </p:nvSpPr>
        <p:spPr>
          <a:xfrm>
            <a:off x="6780776" y="1997186"/>
            <a:ext cx="3916457" cy="523220"/>
          </a:xfrm>
          <a:prstGeom prst="rect">
            <a:avLst/>
          </a:prstGeom>
        </p:spPr>
        <p:txBody>
          <a:bodyPr wrap="none">
            <a:spAutoFit/>
          </a:bodyPr>
          <a:lstStyle/>
          <a:p>
            <a:r>
              <a:rPr lang="sv-SE" sz="2800" dirty="0">
                <a:latin typeface="Bahnschrift SemiLight SemiConde" panose="020B0502040204020203" pitchFamily="34" charset="0"/>
              </a:rPr>
              <a:t>NJURAR 					563</a:t>
            </a:r>
          </a:p>
        </p:txBody>
      </p:sp>
      <p:sp>
        <p:nvSpPr>
          <p:cNvPr id="4" name="textruta 3"/>
          <p:cNvSpPr txBox="1"/>
          <p:nvPr/>
        </p:nvSpPr>
        <p:spPr>
          <a:xfrm>
            <a:off x="9183723" y="6412417"/>
            <a:ext cx="2733441" cy="369332"/>
          </a:xfrm>
          <a:prstGeom prst="rect">
            <a:avLst/>
          </a:prstGeom>
          <a:noFill/>
        </p:spPr>
        <p:txBody>
          <a:bodyPr wrap="none" rtlCol="0">
            <a:spAutoFit/>
          </a:bodyPr>
          <a:lstStyle/>
          <a:p>
            <a:r>
              <a:rPr lang="sv-SE" dirty="0">
                <a:solidFill>
                  <a:schemeClr val="bg1"/>
                </a:solidFill>
                <a:latin typeface="Bahnschrift SemiLight SemiConde" panose="020B0502040204020203" pitchFamily="34" charset="0"/>
              </a:rPr>
              <a:t>Källa: Scandiatransplant.org</a:t>
            </a:r>
          </a:p>
        </p:txBody>
      </p:sp>
      <p:sp>
        <p:nvSpPr>
          <p:cNvPr id="20" name="Rektangel 19"/>
          <p:cNvSpPr/>
          <p:nvPr/>
        </p:nvSpPr>
        <p:spPr>
          <a:xfrm>
            <a:off x="2214969" y="5353763"/>
            <a:ext cx="7762061" cy="954107"/>
          </a:xfrm>
          <a:prstGeom prst="rect">
            <a:avLst/>
          </a:prstGeom>
          <a:solidFill>
            <a:srgbClr val="476D9B"/>
          </a:solidFill>
          <a:ln>
            <a:noFill/>
          </a:ln>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pPr algn="ctr"/>
            <a:r>
              <a:rPr lang="sv-SE" sz="2800" b="1" dirty="0">
                <a:ln w="6600">
                  <a:solidFill>
                    <a:schemeClr val="accent2"/>
                  </a:solidFill>
                  <a:prstDash val="solid"/>
                </a:ln>
                <a:solidFill>
                  <a:srgbClr val="FFFFFF"/>
                </a:solidFill>
                <a:effectLst>
                  <a:outerShdw dist="38100" dir="2700000" algn="tl" rotWithShape="0">
                    <a:schemeClr val="accent2"/>
                  </a:outerShdw>
                </a:effectLst>
                <a:latin typeface="Bahnschrift SemiLight SemiConde" panose="020B0502040204020203" pitchFamily="34" charset="0"/>
              </a:rPr>
              <a:t>Totalt 92st människor avled eller togs permanent bort</a:t>
            </a:r>
          </a:p>
          <a:p>
            <a:pPr algn="ctr"/>
            <a:r>
              <a:rPr lang="sv-SE" sz="2800" b="1" dirty="0">
                <a:ln w="6600">
                  <a:solidFill>
                    <a:schemeClr val="accent2"/>
                  </a:solidFill>
                  <a:prstDash val="solid"/>
                </a:ln>
                <a:solidFill>
                  <a:srgbClr val="FFFFFF"/>
                </a:solidFill>
                <a:effectLst>
                  <a:outerShdw dist="38100" dir="2700000" algn="tl" rotWithShape="0">
                    <a:schemeClr val="accent2"/>
                  </a:outerShdw>
                </a:effectLst>
                <a:latin typeface="Bahnschrift SemiLight SemiConde" panose="020B0502040204020203" pitchFamily="34" charset="0"/>
              </a:rPr>
              <a:t> från väntelistan under 2023</a:t>
            </a:r>
            <a:endParaRPr lang="sv-SE" sz="2800" b="1" cap="none" spc="0" dirty="0">
              <a:ln w="6600">
                <a:solidFill>
                  <a:schemeClr val="accent2"/>
                </a:solidFill>
                <a:prstDash val="solid"/>
              </a:ln>
              <a:solidFill>
                <a:srgbClr val="FFFFFF"/>
              </a:solidFill>
              <a:effectLst>
                <a:outerShdw dist="38100" dir="2700000" algn="tl" rotWithShape="0">
                  <a:schemeClr val="accent2"/>
                </a:outerShdw>
              </a:effectLst>
              <a:latin typeface="Bahnschrift SemiLight SemiConde" panose="020B0502040204020203" pitchFamily="34" charset="0"/>
            </a:endParaRPr>
          </a:p>
        </p:txBody>
      </p:sp>
      <p:sp>
        <p:nvSpPr>
          <p:cNvPr id="23" name="textruta 22"/>
          <p:cNvSpPr txBox="1"/>
          <p:nvPr/>
        </p:nvSpPr>
        <p:spPr>
          <a:xfrm>
            <a:off x="1945873" y="3541060"/>
            <a:ext cx="3693640" cy="523220"/>
          </a:xfrm>
          <a:prstGeom prst="rect">
            <a:avLst/>
          </a:prstGeom>
          <a:noFill/>
        </p:spPr>
        <p:txBody>
          <a:bodyPr wrap="none" rtlCol="0">
            <a:spAutoFit/>
          </a:bodyPr>
          <a:lstStyle/>
          <a:p>
            <a:r>
              <a:rPr lang="sv-SE" sz="2800" dirty="0">
                <a:latin typeface="Bahnschrift SemiLight SemiConde" panose="020B0502040204020203" pitchFamily="34" charset="0"/>
              </a:rPr>
              <a:t>HJÄRTA &amp; LUNGOR		  1</a:t>
            </a:r>
          </a:p>
        </p:txBody>
      </p:sp>
      <p:sp>
        <p:nvSpPr>
          <p:cNvPr id="29" name="Rektangel med rundade hörn 28"/>
          <p:cNvSpPr/>
          <p:nvPr/>
        </p:nvSpPr>
        <p:spPr>
          <a:xfrm>
            <a:off x="984047" y="2577563"/>
            <a:ext cx="971357" cy="971357"/>
          </a:xfrm>
          <a:prstGeom prst="roundRect">
            <a:avLst>
              <a:gd name="adj" fmla="val 16670"/>
            </a:avLst>
          </a:prstGeom>
          <a:blipFill rotWithShape="1">
            <a:blip r:embed="rId12">
              <a:duotone>
                <a:schemeClr val="accent2">
                  <a:shade val="45000"/>
                  <a:satMod val="135000"/>
                </a:schemeClr>
                <a:prstClr val="white"/>
              </a:duotone>
              <a:extLst>
                <a:ext uri="{BEBA8EAE-BF5A-486C-A8C5-ECC9F3942E4B}">
                  <a14:imgProps xmlns:a14="http://schemas.microsoft.com/office/drawing/2010/main">
                    <a14:imgLayer r:embed="rId6">
                      <a14:imgEffect>
                        <a14:sharpenSoften amount="100000"/>
                      </a14:imgEffect>
                      <a14:imgEffect>
                        <a14:colorTemperature colorTemp="11500"/>
                      </a14:imgEffect>
                      <a14:imgEffect>
                        <a14:saturation sat="398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pic>
        <p:nvPicPr>
          <p:cNvPr id="5" name="Bildobjekt 4"/>
          <p:cNvPicPr>
            <a:picLocks noChangeAspect="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sharpenSoften amount="100000"/>
                    </a14:imgEffect>
                    <a14:imgEffect>
                      <a14:colorTemperature colorTemp="6507"/>
                    </a14:imgEffect>
                  </a14:imgLayer>
                </a14:imgProps>
              </a:ext>
            </a:extLst>
          </a:blip>
          <a:stretch>
            <a:fillRect/>
          </a:stretch>
        </p:blipFill>
        <p:spPr>
          <a:xfrm>
            <a:off x="6256246" y="1908507"/>
            <a:ext cx="411621" cy="637826"/>
          </a:xfrm>
          <a:prstGeom prst="rect">
            <a:avLst/>
          </a:prstGeom>
        </p:spPr>
      </p:pic>
      <p:pic>
        <p:nvPicPr>
          <p:cNvPr id="7" name="Bildobjekt 6"/>
          <p:cNvPicPr>
            <a:picLocks noChangeAspect="1"/>
          </p:cNvPicPr>
          <p:nvPr/>
        </p:nvPicPr>
        <p:blipFill>
          <a:blip r:embed="rId15">
            <a:extLst>
              <a:ext uri="{BEBA8EAE-BF5A-486C-A8C5-ECC9F3942E4B}">
                <a14:imgProps xmlns:a14="http://schemas.microsoft.com/office/drawing/2010/main">
                  <a14:imgLayer r:embed="rId16">
                    <a14:imgEffect>
                      <a14:sharpenSoften amount="62000"/>
                    </a14:imgEffect>
                  </a14:imgLayer>
                </a14:imgProps>
              </a:ext>
            </a:extLst>
          </a:blip>
          <a:stretch>
            <a:fillRect/>
          </a:stretch>
        </p:blipFill>
        <p:spPr>
          <a:xfrm>
            <a:off x="937265" y="3586623"/>
            <a:ext cx="357021" cy="388067"/>
          </a:xfrm>
          <a:prstGeom prst="rect">
            <a:avLst/>
          </a:prstGeom>
        </p:spPr>
      </p:pic>
      <p:pic>
        <p:nvPicPr>
          <p:cNvPr id="34" name="Bildobjekt 33"/>
          <p:cNvPicPr>
            <a:picLocks noChangeAspect="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sharpenSoften amount="100000"/>
                    </a14:imgEffect>
                    <a14:imgEffect>
                      <a14:colorTemperature colorTemp="6507"/>
                    </a14:imgEffect>
                  </a14:imgLayer>
                </a14:imgProps>
              </a:ext>
            </a:extLst>
          </a:blip>
          <a:stretch>
            <a:fillRect/>
          </a:stretch>
        </p:blipFill>
        <p:spPr>
          <a:xfrm>
            <a:off x="6522170" y="2799591"/>
            <a:ext cx="237620" cy="368204"/>
          </a:xfrm>
          <a:prstGeom prst="rect">
            <a:avLst/>
          </a:prstGeom>
        </p:spPr>
      </p:pic>
      <p:sp>
        <p:nvSpPr>
          <p:cNvPr id="33" name="Rektangel med rundade hörn 32"/>
          <p:cNvSpPr/>
          <p:nvPr/>
        </p:nvSpPr>
        <p:spPr>
          <a:xfrm>
            <a:off x="6000087" y="2780026"/>
            <a:ext cx="481028" cy="387769"/>
          </a:xfrm>
          <a:prstGeom prst="roundRect">
            <a:avLst>
              <a:gd name="adj" fmla="val 16670"/>
            </a:avLst>
          </a:prstGeom>
          <a:blipFill rotWithShape="1">
            <a:blip r:embed="rId7">
              <a:duotone>
                <a:schemeClr val="accent2">
                  <a:shade val="45000"/>
                  <a:satMod val="135000"/>
                </a:schemeClr>
                <a:prstClr val="white"/>
              </a:duotone>
            </a:blip>
            <a:stretch>
              <a:fillRect/>
            </a:stretch>
          </a:blip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pic>
        <p:nvPicPr>
          <p:cNvPr id="36" name="Bildobjekt 35"/>
          <p:cNvPicPr>
            <a:picLocks noChangeAspect="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sharpenSoften amount="100000"/>
                    </a14:imgEffect>
                    <a14:imgEffect>
                      <a14:colorTemperature colorTemp="6507"/>
                    </a14:imgEffect>
                  </a14:imgLayer>
                </a14:imgProps>
              </a:ext>
            </a:extLst>
          </a:blip>
          <a:stretch>
            <a:fillRect/>
          </a:stretch>
        </p:blipFill>
        <p:spPr>
          <a:xfrm>
            <a:off x="6522170" y="4735801"/>
            <a:ext cx="237620" cy="368204"/>
          </a:xfrm>
          <a:prstGeom prst="rect">
            <a:avLst/>
          </a:prstGeom>
        </p:spPr>
      </p:pic>
    </p:spTree>
    <p:extLst>
      <p:ext uri="{BB962C8B-B14F-4D97-AF65-F5344CB8AC3E}">
        <p14:creationId xmlns:p14="http://schemas.microsoft.com/office/powerpoint/2010/main" val="2591671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26160" y="1666240"/>
            <a:ext cx="1038923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1</a:t>
            </a:r>
            <a:endParaRPr lang="sv-SE" dirty="0">
              <a:latin typeface="Bahnschrift SemiBold SemiConden" panose="020B0502040204020203" pitchFamily="34" charset="0"/>
            </a:endParaRPr>
          </a:p>
        </p:txBody>
      </p:sp>
      <p:sp>
        <p:nvSpPr>
          <p:cNvPr id="2" name="textruta 1"/>
          <p:cNvSpPr txBox="1"/>
          <p:nvPr/>
        </p:nvSpPr>
        <p:spPr>
          <a:xfrm>
            <a:off x="1097280" y="1358368"/>
            <a:ext cx="9814560" cy="3970318"/>
          </a:xfrm>
          <a:prstGeom prst="rect">
            <a:avLst/>
          </a:prstGeom>
          <a:noFill/>
        </p:spPr>
        <p:txBody>
          <a:bodyPr wrap="square" rtlCol="0">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Intensivvården fortsätter (nu Medicinska insatser efter döden)</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Donationsoperationen planeras till nästkommande dag</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Anhöriga hålls kontinuerligt informerade och vill vänta kvar på IVA under donationsoperationen och önskar få ta ett till avsked på IVA efter donationsoperationen</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p:txBody>
      </p:sp>
      <p:sp>
        <p:nvSpPr>
          <p:cNvPr id="5" name="textruta 4"/>
          <p:cNvSpPr txBox="1"/>
          <p:nvPr/>
        </p:nvSpPr>
        <p:spPr>
          <a:xfrm>
            <a:off x="11064240" y="52086"/>
            <a:ext cx="984565"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8(8)</a:t>
            </a:r>
          </a:p>
        </p:txBody>
      </p:sp>
    </p:spTree>
    <p:extLst>
      <p:ext uri="{BB962C8B-B14F-4D97-AF65-F5344CB8AC3E}">
        <p14:creationId xmlns:p14="http://schemas.microsoft.com/office/powerpoint/2010/main" val="250404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2</a:t>
            </a:r>
            <a:endParaRPr lang="sv-SE" dirty="0">
              <a:latin typeface="Bahnschrift SemiBold SemiConden" panose="020B0502040204020203" pitchFamily="34" charset="0"/>
            </a:endParaRPr>
          </a:p>
        </p:txBody>
      </p:sp>
      <p:sp>
        <p:nvSpPr>
          <p:cNvPr id="2" name="textruta 1"/>
          <p:cNvSpPr txBox="1"/>
          <p:nvPr/>
        </p:nvSpPr>
        <p:spPr>
          <a:xfrm>
            <a:off x="1097280" y="1358368"/>
            <a:ext cx="9702800" cy="4401205"/>
          </a:xfrm>
          <a:prstGeom prst="rect">
            <a:avLst/>
          </a:prstGeom>
          <a:noFill/>
        </p:spPr>
        <p:txBody>
          <a:bodyPr wrap="square" rtlCol="0">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Man, 64 år, gift, två barn</a:t>
            </a:r>
          </a:p>
          <a:p>
            <a:r>
              <a:rPr lang="sv-SE" sz="2800" dirty="0">
                <a:latin typeface="Bahnschrift SemiLight SemiConde" panose="020B0502040204020203" pitchFamily="34" charset="0"/>
              </a:rPr>
              <a:t>Arbetar som lärare</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Tablettbehandlad hypertoni och </a:t>
            </a:r>
            <a:r>
              <a:rPr lang="sv-SE" sz="2800" dirty="0" err="1">
                <a:latin typeface="Bahnschrift SemiLight SemiConde" panose="020B0502040204020203" pitchFamily="34" charset="0"/>
              </a:rPr>
              <a:t>hyperlipidemi</a:t>
            </a:r>
            <a:r>
              <a:rPr lang="sv-SE" sz="2800" dirty="0">
                <a:latin typeface="Bahnschrift SemiLight SemiConde" panose="020B0502040204020203" pitchFamily="34" charset="0"/>
              </a:rPr>
              <a:t>. Etylöverkonsumtion</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Insjuknar på arbetet med huvudvärk, illamående och sjunkande medvetandegrad</a:t>
            </a:r>
            <a:br>
              <a:rPr lang="sv-SE" sz="2800" dirty="0">
                <a:latin typeface="Bahnschrift SemiLight SemiConde" panose="020B0502040204020203" pitchFamily="34" charset="0"/>
              </a:rPr>
            </a:br>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Ambulans tillkallas</a:t>
            </a:r>
          </a:p>
        </p:txBody>
      </p:sp>
      <p:sp>
        <p:nvSpPr>
          <p:cNvPr id="5" name="textruta 4"/>
          <p:cNvSpPr txBox="1"/>
          <p:nvPr/>
        </p:nvSpPr>
        <p:spPr>
          <a:xfrm>
            <a:off x="11064240" y="52086"/>
            <a:ext cx="941283"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1(8)</a:t>
            </a:r>
          </a:p>
        </p:txBody>
      </p:sp>
    </p:spTree>
    <p:extLst>
      <p:ext uri="{BB962C8B-B14F-4D97-AF65-F5344CB8AC3E}">
        <p14:creationId xmlns:p14="http://schemas.microsoft.com/office/powerpoint/2010/main" val="556863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2</a:t>
            </a:r>
            <a:endParaRPr lang="sv-SE" dirty="0">
              <a:latin typeface="Bahnschrift SemiBold SemiConden" panose="020B0502040204020203" pitchFamily="34" charset="0"/>
            </a:endParaRPr>
          </a:p>
        </p:txBody>
      </p:sp>
      <p:sp>
        <p:nvSpPr>
          <p:cNvPr id="2" name="textruta 1"/>
          <p:cNvSpPr txBox="1"/>
          <p:nvPr/>
        </p:nvSpPr>
        <p:spPr>
          <a:xfrm>
            <a:off x="1097280" y="1358368"/>
            <a:ext cx="9611360" cy="4401205"/>
          </a:xfrm>
          <a:prstGeom prst="rect">
            <a:avLst/>
          </a:prstGeom>
          <a:noFill/>
        </p:spPr>
        <p:txBody>
          <a:bodyPr wrap="square" rtlCol="0">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Vid ambulansens ankomst: GCS 8/RLS 3, blodtryck 180/90</a:t>
            </a:r>
            <a:br>
              <a:rPr lang="sv-SE" sz="2800" dirty="0">
                <a:latin typeface="Bahnschrift SemiLight SemiConde" panose="020B0502040204020203" pitchFamily="34" charset="0"/>
              </a:rPr>
            </a:br>
            <a:r>
              <a:rPr lang="sv-SE" sz="2800" dirty="0">
                <a:latin typeface="Bahnschrift SemiLight SemiConde" panose="020B0502040204020203" pitchFamily="34" charset="0"/>
              </a:rPr>
              <a:t>Sjunker till GCS 5/RLS 6 under transport</a:t>
            </a:r>
            <a:br>
              <a:rPr lang="sv-SE" sz="2800" dirty="0">
                <a:latin typeface="Bahnschrift SemiLight SemiConde" panose="020B0502040204020203" pitchFamily="34" charset="0"/>
              </a:rPr>
            </a:br>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Intuberas på akutrummet</a:t>
            </a:r>
          </a:p>
          <a:p>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DT visar stor intracerebral blödning, ”hypertoniblödning”.</a:t>
            </a:r>
            <a:br>
              <a:rPr lang="sv-SE" sz="2800" dirty="0">
                <a:latin typeface="Bahnschrift SemiLight SemiConde" panose="020B0502040204020203" pitchFamily="34" charset="0"/>
              </a:rPr>
            </a:br>
            <a:r>
              <a:rPr lang="sv-SE" sz="2800" dirty="0">
                <a:latin typeface="Bahnschrift SemiLight SemiConde" panose="020B0502040204020203" pitchFamily="34" charset="0"/>
              </a:rPr>
              <a:t>Neurokirurgen avböjer operation </a:t>
            </a:r>
            <a:r>
              <a:rPr lang="sv-SE" sz="2800" dirty="0" err="1">
                <a:latin typeface="Bahnschrift SemiLight SemiConde" panose="020B0502040204020203" pitchFamily="34" charset="0"/>
              </a:rPr>
              <a:t>pga</a:t>
            </a:r>
            <a:r>
              <a:rPr lang="sv-SE" sz="2800" dirty="0">
                <a:latin typeface="Bahnschrift SemiLight SemiConde" panose="020B0502040204020203" pitchFamily="34" charset="0"/>
              </a:rPr>
              <a:t> för dåligt status och prognos</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Inläggning på IVA för </a:t>
            </a:r>
            <a:r>
              <a:rPr lang="sv-SE" sz="2800" dirty="0" err="1">
                <a:latin typeface="Bahnschrift SemiLight SemiConde" panose="020B0502040204020203" pitchFamily="34" charset="0"/>
              </a:rPr>
              <a:t>neuroprotektiv</a:t>
            </a:r>
            <a:r>
              <a:rPr lang="sv-SE" sz="2800" dirty="0">
                <a:latin typeface="Bahnschrift SemiLight SemiConde" panose="020B0502040204020203" pitchFamily="34" charset="0"/>
              </a:rPr>
              <a:t> vård</a:t>
            </a:r>
          </a:p>
        </p:txBody>
      </p:sp>
      <p:sp>
        <p:nvSpPr>
          <p:cNvPr id="5" name="textruta 4"/>
          <p:cNvSpPr txBox="1"/>
          <p:nvPr/>
        </p:nvSpPr>
        <p:spPr>
          <a:xfrm>
            <a:off x="11064240" y="52086"/>
            <a:ext cx="978153"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2(8)</a:t>
            </a:r>
          </a:p>
        </p:txBody>
      </p:sp>
    </p:spTree>
    <p:extLst>
      <p:ext uri="{BB962C8B-B14F-4D97-AF65-F5344CB8AC3E}">
        <p14:creationId xmlns:p14="http://schemas.microsoft.com/office/powerpoint/2010/main" val="1237610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2</a:t>
            </a:r>
            <a:endParaRPr lang="sv-SE" dirty="0">
              <a:latin typeface="Bahnschrift SemiBold SemiConden" panose="020B0502040204020203" pitchFamily="34" charset="0"/>
            </a:endParaRPr>
          </a:p>
        </p:txBody>
      </p:sp>
      <p:sp>
        <p:nvSpPr>
          <p:cNvPr id="2" name="textruta 1"/>
          <p:cNvSpPr txBox="1"/>
          <p:nvPr/>
        </p:nvSpPr>
        <p:spPr>
          <a:xfrm>
            <a:off x="1097280" y="1358368"/>
            <a:ext cx="8941981" cy="3108543"/>
          </a:xfrm>
          <a:prstGeom prst="rect">
            <a:avLst/>
          </a:prstGeom>
          <a:noFill/>
        </p:spPr>
        <p:txBody>
          <a:bodyPr wrap="square" rtlCol="0">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Dag 6: Tre dygn utan </a:t>
            </a:r>
            <a:r>
              <a:rPr lang="sv-SE" sz="2800" dirty="0" err="1">
                <a:latin typeface="Bahnschrift SemiLight SemiConde" panose="020B0502040204020203" pitchFamily="34" charset="0"/>
              </a:rPr>
              <a:t>sedering</a:t>
            </a:r>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GCS 5/RLS 6, har sväljrörelser, triggar i respiratorn</a:t>
            </a:r>
            <a:br>
              <a:rPr lang="sv-SE" sz="2800" dirty="0">
                <a:latin typeface="Bahnschrift SemiLight SemiConde" panose="020B0502040204020203" pitchFamily="34" charset="0"/>
              </a:rPr>
            </a:br>
            <a:r>
              <a:rPr lang="sv-SE" sz="2800" dirty="0">
                <a:latin typeface="Bahnschrift SemiLight SemiConde" panose="020B0502040204020203" pitchFamily="34" charset="0"/>
              </a:rPr>
              <a:t>Pneumoni som </a:t>
            </a:r>
            <a:r>
              <a:rPr lang="sv-SE" sz="2800" dirty="0" err="1">
                <a:latin typeface="Bahnschrift SemiLight SemiConde" panose="020B0502040204020203" pitchFamily="34" charset="0"/>
              </a:rPr>
              <a:t>antibiotikabehandlas</a:t>
            </a:r>
            <a:r>
              <a:rPr lang="sv-SE" sz="2800" dirty="0">
                <a:latin typeface="Bahnschrift SemiLight SemiConde" panose="020B0502040204020203" pitchFamily="34" charset="0"/>
              </a:rPr>
              <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De tre närstående: maka och två barn, </a:t>
            </a:r>
          </a:p>
          <a:p>
            <a:r>
              <a:rPr lang="sv-SE" sz="2800" dirty="0">
                <a:latin typeface="Bahnschrift SemiLight SemiConde" panose="020B0502040204020203" pitchFamily="34" charset="0"/>
              </a:rPr>
              <a:t>är fortlöpande informerade om dyster prognos</a:t>
            </a:r>
          </a:p>
        </p:txBody>
      </p:sp>
      <p:sp>
        <p:nvSpPr>
          <p:cNvPr id="5" name="textruta 4"/>
          <p:cNvSpPr txBox="1"/>
          <p:nvPr/>
        </p:nvSpPr>
        <p:spPr>
          <a:xfrm>
            <a:off x="11064240" y="52086"/>
            <a:ext cx="979755"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3(8)</a:t>
            </a:r>
          </a:p>
        </p:txBody>
      </p:sp>
    </p:spTree>
    <p:extLst>
      <p:ext uri="{BB962C8B-B14F-4D97-AF65-F5344CB8AC3E}">
        <p14:creationId xmlns:p14="http://schemas.microsoft.com/office/powerpoint/2010/main" val="2171601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2</a:t>
            </a:r>
            <a:endParaRPr lang="sv-SE" dirty="0">
              <a:latin typeface="Bahnschrift SemiBold SemiConden" panose="020B0502040204020203" pitchFamily="34" charset="0"/>
            </a:endParaRPr>
          </a:p>
        </p:txBody>
      </p:sp>
      <p:sp>
        <p:nvSpPr>
          <p:cNvPr id="2" name="textruta 1"/>
          <p:cNvSpPr txBox="1"/>
          <p:nvPr/>
        </p:nvSpPr>
        <p:spPr>
          <a:xfrm>
            <a:off x="995680" y="1358368"/>
            <a:ext cx="10160000" cy="4524315"/>
          </a:xfrm>
          <a:prstGeom prst="rect">
            <a:avLst/>
          </a:prstGeom>
          <a:noFill/>
        </p:spPr>
        <p:txBody>
          <a:bodyPr wrap="square" lIns="91440" tIns="45720" rIns="91440" bIns="45720" rtlCol="0" anchor="t">
            <a:spAutoFit/>
          </a:bodyPr>
          <a:lstStyle/>
          <a:p>
            <a:r>
              <a:rPr lang="sv-SE" sz="2400" dirty="0">
                <a:latin typeface="Bahnschrift SemiLight SemiConde"/>
              </a:rPr>
              <a:t>Kollegiet bedömer fortsatt intensivvård som utsiktslös.</a:t>
            </a:r>
            <a:r>
              <a:rPr lang="sv-SE" sz="2400" dirty="0">
                <a:latin typeface="Bahnschrift SemiLight SemiConde" panose="020B0502040204020203" pitchFamily="34" charset="0"/>
              </a:rPr>
              <a:t/>
            </a:r>
            <a:br>
              <a:rPr lang="sv-SE" sz="2400" dirty="0">
                <a:latin typeface="Bahnschrift SemiLight SemiConde" panose="020B0502040204020203" pitchFamily="34" charset="0"/>
              </a:rPr>
            </a:br>
            <a:r>
              <a:rPr lang="sv-SE" sz="2400" dirty="0">
                <a:latin typeface="Bahnschrift SemiLight SemiConde"/>
              </a:rPr>
              <a:t>PAL-neurolog och ansvarig IVA-läkare beslutar om avbrytande av </a:t>
            </a:r>
            <a:r>
              <a:rPr lang="sv-SE" sz="2400" dirty="0">
                <a:latin typeface="Bahnschrift SemiLight SemiConde" panose="020B0502040204020203" pitchFamily="34" charset="0"/>
              </a:rPr>
              <a:t/>
            </a:r>
            <a:br>
              <a:rPr lang="sv-SE" sz="2400" dirty="0">
                <a:latin typeface="Bahnschrift SemiLight SemiConde" panose="020B0502040204020203" pitchFamily="34" charset="0"/>
              </a:rPr>
            </a:br>
            <a:r>
              <a:rPr lang="sv-SE" sz="2400" dirty="0">
                <a:latin typeface="Bahnschrift SemiLight SemiConde"/>
              </a:rPr>
              <a:t>livsuppehållande behandling, dokumentation enligt rutin (Brytpunktsbeslut).</a:t>
            </a:r>
          </a:p>
          <a:p>
            <a:r>
              <a:rPr lang="sv-SE" sz="2400" dirty="0">
                <a:latin typeface="Bahnschrift SemiLight SemiConde" panose="020B0502040204020203" pitchFamily="34" charset="0"/>
              </a:rPr>
              <a:t/>
            </a:r>
            <a:br>
              <a:rPr lang="sv-SE" sz="2400" dirty="0">
                <a:latin typeface="Bahnschrift SemiLight SemiConde" panose="020B0502040204020203" pitchFamily="34" charset="0"/>
              </a:rPr>
            </a:br>
            <a:r>
              <a:rPr lang="sv-SE" sz="2400" dirty="0">
                <a:latin typeface="Bahnschrift SemiLight SemiConde" panose="020B0502040204020203" pitchFamily="34" charset="0"/>
              </a:rPr>
              <a:t>Ett brytpunktsamtal genomförs tillsammans med närstående och de informeras </a:t>
            </a:r>
            <a:br>
              <a:rPr lang="sv-SE" sz="2400" dirty="0">
                <a:latin typeface="Bahnschrift SemiLight SemiConde" panose="020B0502040204020203" pitchFamily="34" charset="0"/>
              </a:rPr>
            </a:br>
            <a:r>
              <a:rPr lang="sv-SE" sz="2400" dirty="0">
                <a:latin typeface="Bahnschrift SemiLight SemiConde" panose="020B0502040204020203" pitchFamily="34" charset="0"/>
              </a:rPr>
              <a:t>om att det inte finns något mer att göra, utan att deras make/far inte kommer </a:t>
            </a:r>
            <a:br>
              <a:rPr lang="sv-SE" sz="2400" dirty="0">
                <a:latin typeface="Bahnschrift SemiLight SemiConde" panose="020B0502040204020203" pitchFamily="34" charset="0"/>
              </a:rPr>
            </a:br>
            <a:r>
              <a:rPr lang="sv-SE" sz="2400" dirty="0">
                <a:latin typeface="Bahnschrift SemiLight SemiConde" panose="020B0502040204020203" pitchFamily="34" charset="0"/>
              </a:rPr>
              <a:t>att överleva</a:t>
            </a:r>
            <a:br>
              <a:rPr lang="sv-SE" sz="2400" dirty="0">
                <a:latin typeface="Bahnschrift SemiLight SemiConde" panose="020B0502040204020203" pitchFamily="34" charset="0"/>
              </a:rPr>
            </a:br>
            <a:endParaRPr lang="sv-SE" sz="2400" dirty="0">
              <a:latin typeface="Bahnschrift SemiLight SemiConde" panose="020B0502040204020203" pitchFamily="34" charset="0"/>
            </a:endParaRPr>
          </a:p>
          <a:p>
            <a:r>
              <a:rPr lang="sv-SE" sz="2400" dirty="0">
                <a:latin typeface="Bahnschrift SemiLight SemiConde" panose="020B0502040204020203" pitchFamily="34" charset="0"/>
              </a:rPr>
              <a:t>De närstående är ledsna men införstådda</a:t>
            </a:r>
          </a:p>
          <a:p>
            <a:r>
              <a:rPr lang="sv-SE" sz="2400" dirty="0">
                <a:latin typeface="Bahnschrift SemiLight SemiConde" panose="020B0502040204020203" pitchFamily="34" charset="0"/>
              </a:rPr>
              <a:t> </a:t>
            </a:r>
            <a:br>
              <a:rPr lang="sv-SE" sz="2400" dirty="0">
                <a:latin typeface="Bahnschrift SemiLight SemiConde" panose="020B0502040204020203" pitchFamily="34" charset="0"/>
              </a:rPr>
            </a:br>
            <a:r>
              <a:rPr lang="sv-SE" sz="2400" dirty="0">
                <a:latin typeface="Bahnschrift SemiLight SemiConde" panose="020B0502040204020203" pitchFamily="34" charset="0"/>
              </a:rPr>
              <a:t>Barnen lyfter frågan om donation, ”kan pappa donera sina organ?”</a:t>
            </a:r>
          </a:p>
          <a:p>
            <a:r>
              <a:rPr lang="sv-SE" sz="2400" dirty="0">
                <a:latin typeface="Bahnschrift SemiLight SemiConde" panose="020B0502040204020203" pitchFamily="34" charset="0"/>
              </a:rPr>
              <a:t>De, liksom makan är övertygade om att han hade velat det.</a:t>
            </a:r>
          </a:p>
        </p:txBody>
      </p:sp>
      <p:sp>
        <p:nvSpPr>
          <p:cNvPr id="5" name="textruta 4"/>
          <p:cNvSpPr txBox="1"/>
          <p:nvPr/>
        </p:nvSpPr>
        <p:spPr>
          <a:xfrm>
            <a:off x="11064240" y="52086"/>
            <a:ext cx="987771"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4(8)</a:t>
            </a:r>
          </a:p>
        </p:txBody>
      </p:sp>
    </p:spTree>
    <p:extLst>
      <p:ext uri="{BB962C8B-B14F-4D97-AF65-F5344CB8AC3E}">
        <p14:creationId xmlns:p14="http://schemas.microsoft.com/office/powerpoint/2010/main" val="36264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2</a:t>
            </a:r>
            <a:endParaRPr lang="sv-SE" dirty="0">
              <a:latin typeface="Bahnschrift SemiBold SemiConden" panose="020B0502040204020203" pitchFamily="34" charset="0"/>
            </a:endParaRPr>
          </a:p>
        </p:txBody>
      </p:sp>
      <p:sp>
        <p:nvSpPr>
          <p:cNvPr id="2" name="textruta 1"/>
          <p:cNvSpPr txBox="1"/>
          <p:nvPr/>
        </p:nvSpPr>
        <p:spPr>
          <a:xfrm>
            <a:off x="1097280" y="1358368"/>
            <a:ext cx="9286240" cy="4832092"/>
          </a:xfrm>
          <a:prstGeom prst="rect">
            <a:avLst/>
          </a:prstGeom>
          <a:noFill/>
        </p:spPr>
        <p:txBody>
          <a:bodyPr wrap="square" rtlCol="0">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IVA-läkare kontaktar Transplantationskoordinatorn som</a:t>
            </a:r>
            <a:br>
              <a:rPr lang="sv-SE" sz="2800" dirty="0">
                <a:latin typeface="Bahnschrift SemiLight SemiConde" panose="020B0502040204020203" pitchFamily="34" charset="0"/>
              </a:rPr>
            </a:br>
            <a:r>
              <a:rPr lang="sv-SE" sz="2800" dirty="0">
                <a:latin typeface="Bahnschrift SemiLight SemiConde" panose="020B0502040204020203" pitchFamily="34" charset="0"/>
              </a:rPr>
              <a:t>kan öppna donationsregistret eftersom det finns ett </a:t>
            </a:r>
          </a:p>
          <a:p>
            <a:r>
              <a:rPr lang="sv-SE" sz="2800" dirty="0">
                <a:latin typeface="Bahnschrift SemiLight SemiConde" panose="020B0502040204020203" pitchFamily="34" charset="0"/>
              </a:rPr>
              <a:t>dokumenterat brytpunktsbeslut</a:t>
            </a:r>
          </a:p>
          <a:p>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Patientens vilja finns inte registrerad</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Patientens vilja tolkas som positiv och det finns inga uppenbara medicinska kontraindikationer</a:t>
            </a:r>
          </a:p>
          <a:p>
            <a:r>
              <a:rPr lang="sv-SE" sz="2800" dirty="0">
                <a:latin typeface="Bahnschrift SemiLight SemiConde" panose="020B0502040204020203" pitchFamily="34" charset="0"/>
              </a:rPr>
              <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p:txBody>
      </p:sp>
      <p:sp>
        <p:nvSpPr>
          <p:cNvPr id="5" name="textruta 4"/>
          <p:cNvSpPr txBox="1"/>
          <p:nvPr/>
        </p:nvSpPr>
        <p:spPr>
          <a:xfrm>
            <a:off x="11064240" y="52086"/>
            <a:ext cx="982961"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5(8)</a:t>
            </a:r>
          </a:p>
        </p:txBody>
      </p:sp>
    </p:spTree>
    <p:extLst>
      <p:ext uri="{BB962C8B-B14F-4D97-AF65-F5344CB8AC3E}">
        <p14:creationId xmlns:p14="http://schemas.microsoft.com/office/powerpoint/2010/main" val="326508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2</a:t>
            </a:r>
            <a:endParaRPr lang="sv-SE" dirty="0">
              <a:latin typeface="Bahnschrift SemiBold SemiConden" panose="020B0502040204020203" pitchFamily="34" charset="0"/>
            </a:endParaRPr>
          </a:p>
        </p:txBody>
      </p:sp>
      <p:sp>
        <p:nvSpPr>
          <p:cNvPr id="2" name="textruta 1"/>
          <p:cNvSpPr txBox="1"/>
          <p:nvPr/>
        </p:nvSpPr>
        <p:spPr>
          <a:xfrm>
            <a:off x="1097280" y="1358368"/>
            <a:ext cx="9814560" cy="4401205"/>
          </a:xfrm>
          <a:prstGeom prst="rect">
            <a:avLst/>
          </a:prstGeom>
          <a:noFill/>
        </p:spPr>
        <p:txBody>
          <a:bodyPr wrap="square" lIns="91440" tIns="45720" rIns="91440" bIns="45720" rtlCol="0" anchor="t">
            <a:spAutoFit/>
          </a:bodyPr>
          <a:lstStyle/>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IVA-läkare bedömer att:</a:t>
            </a:r>
          </a:p>
          <a:p>
            <a:r>
              <a:rPr lang="sv-SE" sz="2800" dirty="0">
                <a:latin typeface="Bahnschrift SemiLight SemiConde" panose="020B0502040204020203" pitchFamily="34" charset="0"/>
              </a:rPr>
              <a:t>-	Patienten inte kommer att kunna dödförklaras med pågående 	respiratorbehandling</a:t>
            </a:r>
          </a:p>
          <a:p>
            <a:r>
              <a:rPr lang="sv-SE" sz="2800" dirty="0">
                <a:latin typeface="Bahnschrift SemiLight SemiConde"/>
              </a:rPr>
              <a:t>-	Att patienten kommer att avlida inom tre timmar efter avbrytande</a:t>
            </a:r>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a:rPr>
              <a:t>	av livsuppehållande behandling mot bakgrund av hög 	syrgasfraktion och oregelbunden och ytlig andning </a:t>
            </a:r>
            <a:r>
              <a:rPr lang="sv-SE" sz="2800" dirty="0" err="1">
                <a:latin typeface="Bahnschrift SemiLight SemiConde"/>
              </a:rPr>
              <a:t>pga</a:t>
            </a:r>
            <a:r>
              <a:rPr lang="sv-SE" sz="2800" dirty="0">
                <a:latin typeface="Bahnschrift SemiLight SemiConde"/>
              </a:rPr>
              <a:t> den 	omfattande hjärnskadan</a:t>
            </a:r>
          </a:p>
          <a:p>
            <a:r>
              <a:rPr lang="sv-SE" sz="2800" dirty="0">
                <a:latin typeface="Bahnschrift SemiLight SemiConde" panose="020B0502040204020203" pitchFamily="34" charset="0"/>
              </a:rPr>
              <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p:txBody>
      </p:sp>
      <p:sp>
        <p:nvSpPr>
          <p:cNvPr id="5" name="textruta 4"/>
          <p:cNvSpPr txBox="1"/>
          <p:nvPr/>
        </p:nvSpPr>
        <p:spPr>
          <a:xfrm>
            <a:off x="11064240" y="52086"/>
            <a:ext cx="976549"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6(8)</a:t>
            </a:r>
          </a:p>
        </p:txBody>
      </p:sp>
    </p:spTree>
    <p:extLst>
      <p:ext uri="{BB962C8B-B14F-4D97-AF65-F5344CB8AC3E}">
        <p14:creationId xmlns:p14="http://schemas.microsoft.com/office/powerpoint/2010/main" val="273649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097280" y="1666240"/>
            <a:ext cx="10318115"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2</a:t>
            </a:r>
            <a:endParaRPr lang="sv-SE" dirty="0">
              <a:latin typeface="Bahnschrift SemiBold SemiConden" panose="020B0502040204020203" pitchFamily="34" charset="0"/>
            </a:endParaRPr>
          </a:p>
        </p:txBody>
      </p:sp>
      <p:sp>
        <p:nvSpPr>
          <p:cNvPr id="2" name="textruta 1"/>
          <p:cNvSpPr txBox="1"/>
          <p:nvPr/>
        </p:nvSpPr>
        <p:spPr>
          <a:xfrm>
            <a:off x="1097280" y="1358368"/>
            <a:ext cx="9814560" cy="5262979"/>
          </a:xfrm>
          <a:prstGeom prst="rect">
            <a:avLst/>
          </a:prstGeom>
          <a:noFill/>
        </p:spPr>
        <p:txBody>
          <a:bodyPr wrap="square" rtlCol="0">
            <a:spAutoFit/>
          </a:bodyPr>
          <a:lstStyle/>
          <a:p>
            <a:r>
              <a:rPr lang="sv-SE" sz="2800" dirty="0">
                <a:latin typeface="Bahnschrift SemiLight SemiConde" panose="020B0502040204020203" pitchFamily="34" charset="0"/>
              </a:rPr>
              <a:t>En DCD-process initieras</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Intensivvården fortsätter (nu Organbevarande behandling) samtidigt som organen utreds med blodprover och undersökningar</a:t>
            </a:r>
            <a:br>
              <a:rPr lang="sv-SE" sz="2800" dirty="0">
                <a:latin typeface="Bahnschrift SemiLight SemiConde" panose="020B0502040204020203" pitchFamily="34" charset="0"/>
              </a:rPr>
            </a:br>
            <a:r>
              <a:rPr lang="sv-SE" sz="2800" dirty="0">
                <a:latin typeface="Bahnschrift SemiLight SemiConde" panose="020B0502040204020203" pitchFamily="34" charset="0"/>
              </a:rPr>
              <a:t>Man finner inte medicinska kontraindikationer</a:t>
            </a:r>
          </a:p>
          <a:p>
            <a:endParaRPr lang="sv-SE" sz="2800" dirty="0">
              <a:latin typeface="Bahnschrift SemiLight SemiConde" panose="020B0502040204020203" pitchFamily="34" charset="0"/>
            </a:endParaRPr>
          </a:p>
          <a:p>
            <a:r>
              <a:rPr lang="sv-SE" sz="2800" dirty="0">
                <a:latin typeface="Bahnschrift SemiLight SemiConde" panose="020B0502040204020203" pitchFamily="34" charset="0"/>
              </a:rPr>
              <a:t>Kontakt tas med transplantationskoordinator, operationsavdelning samt lokalt DCD-team </a:t>
            </a:r>
          </a:p>
          <a:p>
            <a:r>
              <a:rPr lang="sv-SE" sz="2800" dirty="0">
                <a:latin typeface="Bahnschrift SemiLight SemiConde" panose="020B0502040204020203" pitchFamily="34" charset="0"/>
              </a:rPr>
              <a:t>I samråd med familjen beslutas om avbrytande av intensivvård kl:10 följande dag.</a:t>
            </a:r>
          </a:p>
          <a:p>
            <a:r>
              <a:rPr lang="sv-SE" sz="2800" dirty="0">
                <a:latin typeface="Bahnschrift SemiLight SemiConde" panose="020B0502040204020203" pitchFamily="34" charset="0"/>
              </a:rPr>
              <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p:txBody>
      </p:sp>
      <p:sp>
        <p:nvSpPr>
          <p:cNvPr id="5" name="textruta 4"/>
          <p:cNvSpPr txBox="1"/>
          <p:nvPr/>
        </p:nvSpPr>
        <p:spPr>
          <a:xfrm>
            <a:off x="11064240" y="52086"/>
            <a:ext cx="974947"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7(8)</a:t>
            </a:r>
          </a:p>
        </p:txBody>
      </p:sp>
    </p:spTree>
    <p:extLst>
      <p:ext uri="{BB962C8B-B14F-4D97-AF65-F5344CB8AC3E}">
        <p14:creationId xmlns:p14="http://schemas.microsoft.com/office/powerpoint/2010/main" val="129877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223645" y="1666240"/>
            <a:ext cx="10191750" cy="457200"/>
          </a:xfrm>
          <a:prstGeom prst="rect">
            <a:avLst/>
          </a:prstGeom>
        </p:spPr>
      </p:pic>
      <p:sp>
        <p:nvSpPr>
          <p:cNvPr id="4" name="Rubrik 3"/>
          <p:cNvSpPr>
            <a:spLocks noGrp="1"/>
          </p:cNvSpPr>
          <p:nvPr>
            <p:ph type="title"/>
          </p:nvPr>
        </p:nvSpPr>
        <p:spPr>
          <a:xfrm>
            <a:off x="1097280" y="365760"/>
            <a:ext cx="10058400" cy="863600"/>
          </a:xfrm>
        </p:spPr>
        <p:txBody>
          <a:bodyPr/>
          <a:lstStyle/>
          <a:p>
            <a:r>
              <a:rPr lang="sv-SE" dirty="0">
                <a:solidFill>
                  <a:schemeClr val="tx1"/>
                </a:solidFill>
                <a:latin typeface="Bahnschrift SemiLight SemiConde" panose="020B0502040204020203" pitchFamily="34" charset="0"/>
              </a:rPr>
              <a:t>Patientfall 2</a:t>
            </a:r>
            <a:endParaRPr lang="sv-SE" dirty="0">
              <a:latin typeface="Bahnschrift SemiBold SemiConden" panose="020B0502040204020203" pitchFamily="34" charset="0"/>
            </a:endParaRPr>
          </a:p>
        </p:txBody>
      </p:sp>
      <p:sp>
        <p:nvSpPr>
          <p:cNvPr id="2" name="textruta 1"/>
          <p:cNvSpPr txBox="1"/>
          <p:nvPr/>
        </p:nvSpPr>
        <p:spPr>
          <a:xfrm>
            <a:off x="1097280" y="1358368"/>
            <a:ext cx="10231120" cy="4832092"/>
          </a:xfrm>
          <a:prstGeom prst="rect">
            <a:avLst/>
          </a:prstGeom>
          <a:noFill/>
        </p:spPr>
        <p:txBody>
          <a:bodyPr wrap="square" rtlCol="0">
            <a:spAutoFit/>
          </a:bodyPr>
          <a:lstStyle/>
          <a:p>
            <a:r>
              <a:rPr lang="sv-SE" sz="2800" dirty="0">
                <a:latin typeface="Bahnschrift SemiLight SemiConde" panose="020B0502040204020203" pitchFamily="34" charset="0"/>
              </a:rPr>
              <a:t>Anhöriga är omsorgsfullt informerade om hur en DCD-process går till;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 att han kommer att </a:t>
            </a:r>
            <a:r>
              <a:rPr lang="sv-SE" sz="2800" dirty="0" err="1">
                <a:latin typeface="Bahnschrift SemiLight SemiConde" panose="020B0502040204020203" pitchFamily="34" charset="0"/>
              </a:rPr>
              <a:t>extuberas</a:t>
            </a:r>
            <a:r>
              <a:rPr lang="sv-SE" sz="2800" dirty="0">
                <a:latin typeface="Bahnschrift SemiLight SemiConde" panose="020B0502040204020203" pitchFamily="34" charset="0"/>
              </a:rPr>
              <a:t>,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 hur döendet kan te sig,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 </a:t>
            </a:r>
            <a:r>
              <a:rPr lang="sv-SE" sz="2800" dirty="0" err="1">
                <a:latin typeface="Bahnschrift SemiLight SemiConde" panose="020B0502040204020203" pitchFamily="34" charset="0"/>
              </a:rPr>
              <a:t>palliation</a:t>
            </a:r>
            <a:r>
              <a:rPr lang="sv-SE" sz="2800" dirty="0">
                <a:latin typeface="Bahnschrift SemiLight SemiConde" panose="020B0502040204020203" pitchFamily="34" charset="0"/>
              </a:rPr>
              <a:t> och om hur döden konstateras</a:t>
            </a:r>
            <a:br>
              <a:rPr lang="sv-SE" sz="2800" dirty="0">
                <a:latin typeface="Bahnschrift SemiLight SemiConde" panose="020B0502040204020203" pitchFamily="34" charset="0"/>
              </a:rPr>
            </a:br>
            <a:r>
              <a:rPr lang="sv-SE" sz="2800" dirty="0">
                <a:latin typeface="Bahnschrift SemiLight SemiConde" panose="020B0502040204020203" pitchFamily="34" charset="0"/>
              </a:rPr>
              <a:t>- vad som kommer att hända efter döden</a:t>
            </a:r>
            <a:br>
              <a:rPr lang="sv-SE" sz="2800" dirty="0">
                <a:latin typeface="Bahnschrift SemiLight SemiConde" panose="020B0502040204020203" pitchFamily="34" charset="0"/>
              </a:rPr>
            </a:br>
            <a:r>
              <a:rPr lang="sv-SE" sz="2800" dirty="0">
                <a:latin typeface="Bahnschrift SemiLight SemiConde" panose="020B0502040204020203" pitchFamily="34" charset="0"/>
              </a:rPr>
              <a:t>De informeras också om att det inte är säkert att det blir donation</a:t>
            </a:r>
            <a:br>
              <a:rPr lang="sv-SE" sz="2800" dirty="0">
                <a:latin typeface="Bahnschrift SemiLight SemiConde" panose="020B0502040204020203" pitchFamily="34" charset="0"/>
              </a:rPr>
            </a:br>
            <a:r>
              <a:rPr lang="sv-SE" sz="2800" dirty="0">
                <a:latin typeface="Bahnschrift SemiLight SemiConde" panose="020B0502040204020203" pitchFamily="34" charset="0"/>
              </a:rPr>
              <a:t/>
            </a:r>
            <a:br>
              <a:rPr lang="sv-SE" sz="2800" dirty="0">
                <a:latin typeface="Bahnschrift SemiLight SemiConde" panose="020B0502040204020203" pitchFamily="34" charset="0"/>
              </a:rPr>
            </a:br>
            <a:r>
              <a:rPr lang="sv-SE" sz="2800" dirty="0">
                <a:latin typeface="Bahnschrift SemiLight SemiConde" panose="020B0502040204020203" pitchFamily="34" charset="0"/>
              </a:rPr>
              <a:t>De vill vara kvar på IVA under donationsoperationen och önskar få ta avsked på IVA efter en eventuell donationsoperation</a:t>
            </a:r>
          </a:p>
          <a:p>
            <a:r>
              <a:rPr lang="sv-SE" sz="2800" dirty="0">
                <a:latin typeface="Bahnschrift SemiLight SemiConde" panose="020B0502040204020203" pitchFamily="34" charset="0"/>
              </a:rPr>
              <a:t/>
            </a:r>
            <a:br>
              <a:rPr lang="sv-SE" sz="2800" dirty="0">
                <a:latin typeface="Bahnschrift SemiLight SemiConde" panose="020B0502040204020203" pitchFamily="34" charset="0"/>
              </a:rPr>
            </a:br>
            <a:endParaRPr lang="sv-SE" sz="2800" dirty="0">
              <a:latin typeface="Bahnschrift SemiLight SemiConde" panose="020B0502040204020203" pitchFamily="34" charset="0"/>
            </a:endParaRPr>
          </a:p>
        </p:txBody>
      </p:sp>
      <p:sp>
        <p:nvSpPr>
          <p:cNvPr id="5" name="textruta 4"/>
          <p:cNvSpPr txBox="1"/>
          <p:nvPr/>
        </p:nvSpPr>
        <p:spPr>
          <a:xfrm>
            <a:off x="11064240" y="52086"/>
            <a:ext cx="984565" cy="369332"/>
          </a:xfrm>
          <a:prstGeom prst="rect">
            <a:avLst/>
          </a:prstGeom>
          <a:noFill/>
        </p:spPr>
        <p:txBody>
          <a:bodyPr wrap="none" rtlCol="0">
            <a:spAutoFit/>
          </a:bodyPr>
          <a:lstStyle/>
          <a:p>
            <a:r>
              <a:rPr lang="sv-SE" dirty="0">
                <a:solidFill>
                  <a:schemeClr val="bg1">
                    <a:lumMod val="65000"/>
                  </a:schemeClr>
                </a:solidFill>
                <a:latin typeface="Bahnschrift SemiLight SemiConde" panose="020B0502040204020203" pitchFamily="34" charset="0"/>
              </a:rPr>
              <a:t>Sida 8(8)</a:t>
            </a:r>
          </a:p>
        </p:txBody>
      </p:sp>
    </p:spTree>
    <p:extLst>
      <p:ext uri="{BB962C8B-B14F-4D97-AF65-F5344CB8AC3E}">
        <p14:creationId xmlns:p14="http://schemas.microsoft.com/office/powerpoint/2010/main" val="52488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8">
            <a:extLst>
              <a:ext uri="{FF2B5EF4-FFF2-40B4-BE49-F238E27FC236}">
                <a16:creationId xmlns:a16="http://schemas.microsoft.com/office/drawing/2014/main" id="{D8BACCA7-DBD9-4E20-B096-B20EB9FA7D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1844" y="2055712"/>
            <a:ext cx="5181600" cy="275434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dirty="0">
                <a:solidFill>
                  <a:schemeClr val="tx1"/>
                </a:solidFill>
                <a:latin typeface="Bahnschrift SemiLight SemiConde" panose="020B0502040204020203" pitchFamily="34" charset="0"/>
              </a:rPr>
              <a:t>Det finns bara en död</a:t>
            </a:r>
          </a:p>
        </p:txBody>
      </p:sp>
      <p:sp>
        <p:nvSpPr>
          <p:cNvPr id="3" name="Platshållare för innehåll 2"/>
          <p:cNvSpPr>
            <a:spLocks noGrp="1"/>
          </p:cNvSpPr>
          <p:nvPr>
            <p:ph idx="1"/>
          </p:nvPr>
        </p:nvSpPr>
        <p:spPr>
          <a:xfrm>
            <a:off x="838200" y="2377440"/>
            <a:ext cx="5859162" cy="3799522"/>
          </a:xfrm>
        </p:spPr>
        <p:txBody>
          <a:bodyPr/>
          <a:lstStyle/>
          <a:p>
            <a:r>
              <a:rPr lang="sv-SE" dirty="0">
                <a:solidFill>
                  <a:schemeClr val="tx1"/>
                </a:solidFill>
                <a:latin typeface="Bahnschrift SemiLight SemiConde" panose="020B0502040204020203" pitchFamily="34" charset="0"/>
              </a:rPr>
              <a:t>Det finns bara en död. I Sverige har vi hjärndödsbegrepp. En människa är död när hjärnans samtliga funktioner totalt och oåterkalleligen fallit bort. Funktionerna faller bort på grund av syrebrist i hjärnan. </a:t>
            </a:r>
            <a:br>
              <a:rPr lang="sv-SE" dirty="0">
                <a:solidFill>
                  <a:schemeClr val="tx1"/>
                </a:solidFill>
                <a:latin typeface="Bahnschrift SemiLight SemiConde" panose="020B0502040204020203" pitchFamily="34" charset="0"/>
              </a:rPr>
            </a:br>
            <a:r>
              <a:rPr lang="sv-SE" dirty="0">
                <a:solidFill>
                  <a:schemeClr val="tx1"/>
                </a:solidFill>
                <a:latin typeface="Bahnschrift SemiLight SemiConde" panose="020B0502040204020203" pitchFamily="34" charset="0"/>
              </a:rPr>
              <a:t>Slutstadiet av syrebristen är totalt hjärninfarkt.</a:t>
            </a:r>
            <a:br>
              <a:rPr lang="sv-SE" dirty="0">
                <a:solidFill>
                  <a:schemeClr val="tx1"/>
                </a:solidFill>
                <a:latin typeface="Bahnschrift SemiLight SemiConde" panose="020B0502040204020203" pitchFamily="34" charset="0"/>
              </a:rPr>
            </a:br>
            <a:r>
              <a:rPr lang="sv-SE" sz="1100" dirty="0">
                <a:solidFill>
                  <a:schemeClr val="tx1"/>
                </a:solidFill>
                <a:latin typeface="Bahnschrift SemiLight SemiConde" panose="020B0502040204020203" pitchFamily="34" charset="0"/>
              </a:rPr>
              <a:t>  </a:t>
            </a:r>
            <a:r>
              <a:rPr lang="sv-SE" dirty="0">
                <a:solidFill>
                  <a:schemeClr val="tx1"/>
                </a:solidFill>
                <a:latin typeface="Bahnschrift SemiLight SemiConde" panose="020B0502040204020203" pitchFamily="34" charset="0"/>
              </a:rPr>
              <a:t/>
            </a:r>
            <a:br>
              <a:rPr lang="sv-SE" dirty="0">
                <a:solidFill>
                  <a:schemeClr val="tx1"/>
                </a:solidFill>
                <a:latin typeface="Bahnschrift SemiLight SemiConde" panose="020B0502040204020203" pitchFamily="34" charset="0"/>
              </a:rPr>
            </a:br>
            <a:r>
              <a:rPr lang="sv-SE" sz="1600" dirty="0">
                <a:solidFill>
                  <a:schemeClr val="tx1"/>
                </a:solidFill>
                <a:latin typeface="Bahnschrift SemiLight SemiConde" panose="020B0502040204020203" pitchFamily="34" charset="0"/>
              </a:rPr>
              <a:t>(Lag om kriterier för bestämmande av människans död, 1987:269)</a:t>
            </a:r>
          </a:p>
        </p:txBody>
      </p:sp>
    </p:spTree>
    <p:extLst>
      <p:ext uri="{BB962C8B-B14F-4D97-AF65-F5344CB8AC3E}">
        <p14:creationId xmlns:p14="http://schemas.microsoft.com/office/powerpoint/2010/main" val="279301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Bahnschrift SemiLight SemiConde" panose="020B0502040204020203" pitchFamily="34" charset="0"/>
              </a:rPr>
              <a:t>Att donera efter döden</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604607463"/>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text 3"/>
          <p:cNvSpPr>
            <a:spLocks noGrp="1"/>
          </p:cNvSpPr>
          <p:nvPr>
            <p:ph type="body" sz="half" idx="2"/>
          </p:nvPr>
        </p:nvSpPr>
        <p:spPr/>
        <p:txBody>
          <a:bodyPr/>
          <a:lstStyle/>
          <a:p>
            <a:r>
              <a:rPr lang="sv-SE" sz="1800" dirty="0">
                <a:latin typeface="Bahnschrift SemiLight SemiConde" panose="020B0502040204020203" pitchFamily="34" charset="0"/>
              </a:rPr>
              <a:t>Det finns två olika situationer som gör det möjligt att donera organ efter döden:</a:t>
            </a:r>
          </a:p>
          <a:p>
            <a:endParaRPr lang="sv-SE" dirty="0"/>
          </a:p>
        </p:txBody>
      </p:sp>
    </p:spTree>
    <p:extLst>
      <p:ext uri="{BB962C8B-B14F-4D97-AF65-F5344CB8AC3E}">
        <p14:creationId xmlns:p14="http://schemas.microsoft.com/office/powerpoint/2010/main" val="26828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p:cNvSpPr/>
          <p:nvPr/>
        </p:nvSpPr>
        <p:spPr>
          <a:xfrm>
            <a:off x="4497857" y="3577098"/>
            <a:ext cx="7457717" cy="1696995"/>
          </a:xfrm>
          <a:prstGeom prst="roundRect">
            <a:avLst/>
          </a:prstGeom>
          <a:solidFill>
            <a:srgbClr val="476D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90500" y="286603"/>
            <a:ext cx="11868150" cy="1450757"/>
          </a:xfrm>
        </p:spPr>
        <p:txBody>
          <a:bodyPr/>
          <a:lstStyle/>
          <a:p>
            <a:r>
              <a:rPr lang="sv-SE" dirty="0">
                <a:solidFill>
                  <a:schemeClr val="tx1"/>
                </a:solidFill>
                <a:latin typeface="Bahnschrift SemiLight SemiConde" panose="020B0502040204020203" pitchFamily="34" charset="0"/>
              </a:rPr>
              <a:t>DBD-donation – Den vanligaste donationsformen</a:t>
            </a:r>
          </a:p>
        </p:txBody>
      </p:sp>
      <p:sp>
        <p:nvSpPr>
          <p:cNvPr id="3" name="Platshållare för innehåll 2"/>
          <p:cNvSpPr>
            <a:spLocks noGrp="1"/>
          </p:cNvSpPr>
          <p:nvPr>
            <p:ph idx="1"/>
          </p:nvPr>
        </p:nvSpPr>
        <p:spPr>
          <a:xfrm>
            <a:off x="1097280" y="1829258"/>
            <a:ext cx="10058400" cy="4023360"/>
          </a:xfrm>
        </p:spPr>
        <p:txBody>
          <a:bodyPr/>
          <a:lstStyle/>
          <a:p>
            <a:r>
              <a:rPr lang="sv-SE" dirty="0">
                <a:solidFill>
                  <a:schemeClr val="tx1"/>
                </a:solidFill>
                <a:latin typeface="Bahnschrift SemiLight SemiConde" panose="020B0502040204020203" pitchFamily="34" charset="0"/>
              </a:rPr>
              <a:t>Avlidit under pågående respiratorbehandling på intensivvårdsavdelning</a:t>
            </a:r>
          </a:p>
          <a:p>
            <a:r>
              <a:rPr lang="sv-SE" dirty="0">
                <a:solidFill>
                  <a:schemeClr val="tx1"/>
                </a:solidFill>
                <a:latin typeface="Bahnschrift SemiLight SemiConde" panose="020B0502040204020203" pitchFamily="34" charset="0"/>
              </a:rPr>
              <a:t>Har en pågående cirkulation</a:t>
            </a:r>
          </a:p>
          <a:p>
            <a:r>
              <a:rPr lang="sv-SE" dirty="0">
                <a:solidFill>
                  <a:schemeClr val="tx1"/>
                </a:solidFill>
                <a:latin typeface="Bahnschrift SemiLight SemiConde" panose="020B0502040204020203" pitchFamily="34" charset="0"/>
              </a:rPr>
              <a:t>Det finns </a:t>
            </a:r>
            <a:r>
              <a:rPr lang="sv-SE" dirty="0" smtClean="0">
                <a:solidFill>
                  <a:schemeClr val="tx1"/>
                </a:solidFill>
                <a:latin typeface="Bahnschrift SemiLight SemiConde" panose="020B0502040204020203" pitchFamily="34" charset="0"/>
              </a:rPr>
              <a:t>ett samtycke till donation och </a:t>
            </a:r>
            <a:r>
              <a:rPr lang="sv-SE" dirty="0">
                <a:solidFill>
                  <a:schemeClr val="tx1"/>
                </a:solidFill>
                <a:latin typeface="Bahnschrift SemiLight SemiConde" panose="020B0502040204020203" pitchFamily="34" charset="0"/>
              </a:rPr>
              <a:t>patienten är medicinskt lämplig som donator</a:t>
            </a:r>
          </a:p>
          <a:p>
            <a:r>
              <a:rPr lang="sv-SE" dirty="0">
                <a:solidFill>
                  <a:schemeClr val="tx1"/>
                </a:solidFill>
                <a:latin typeface="Bahnschrift SemiLight SemiConde" panose="020B0502040204020203" pitchFamily="34" charset="0"/>
              </a:rPr>
              <a:t>Inga åldersgränser</a:t>
            </a:r>
          </a:p>
          <a:p>
            <a:pPr marL="0" indent="0">
              <a:buNone/>
            </a:pPr>
            <a:endParaRPr lang="sv-SE" dirty="0"/>
          </a:p>
          <a:p>
            <a:pPr marL="0" indent="0">
              <a:buNone/>
            </a:pPr>
            <a:endParaRPr lang="sv-SE" dirty="0"/>
          </a:p>
          <a:p>
            <a:endParaRPr lang="sv-SE" dirty="0"/>
          </a:p>
        </p:txBody>
      </p:sp>
      <p:sp>
        <p:nvSpPr>
          <p:cNvPr id="4" name="textruta 3"/>
          <p:cNvSpPr txBox="1"/>
          <p:nvPr/>
        </p:nvSpPr>
        <p:spPr>
          <a:xfrm>
            <a:off x="4871855" y="3796765"/>
            <a:ext cx="7320145" cy="1477328"/>
          </a:xfrm>
          <a:prstGeom prst="rect">
            <a:avLst/>
          </a:prstGeom>
          <a:noFill/>
        </p:spPr>
        <p:txBody>
          <a:bodyPr wrap="none" rtlCol="0">
            <a:spAutoFit/>
          </a:bodyPr>
          <a:lstStyle/>
          <a:p>
            <a:r>
              <a:rPr lang="sv-SE" dirty="0">
                <a:solidFill>
                  <a:schemeClr val="bg1"/>
                </a:solidFill>
                <a:latin typeface="Bahnschrift SemiLight SemiConde" panose="020B0502040204020203" pitchFamily="34" charset="0"/>
              </a:rPr>
              <a:t>Vanliga dödsorsaker hos DBD-donatorer</a:t>
            </a:r>
          </a:p>
          <a:p>
            <a:pPr marL="285750" indent="-285750">
              <a:buFont typeface="Arial" panose="020B0604020202020204" pitchFamily="34" charset="0"/>
              <a:buChar char="•"/>
            </a:pPr>
            <a:r>
              <a:rPr lang="sv-SE" dirty="0" err="1">
                <a:solidFill>
                  <a:schemeClr val="bg1"/>
                </a:solidFill>
                <a:latin typeface="Bahnschrift SemiLight SemiConde" panose="020B0502040204020203" pitchFamily="34" charset="0"/>
              </a:rPr>
              <a:t>Intrakraniell</a:t>
            </a:r>
            <a:r>
              <a:rPr lang="sv-SE" dirty="0">
                <a:solidFill>
                  <a:schemeClr val="bg1"/>
                </a:solidFill>
                <a:latin typeface="Bahnschrift SemiLight SemiConde" panose="020B0502040204020203" pitchFamily="34" charset="0"/>
              </a:rPr>
              <a:t> blödning</a:t>
            </a:r>
          </a:p>
          <a:p>
            <a:pPr marL="285750" indent="-285750">
              <a:buFont typeface="Arial" panose="020B0604020202020204" pitchFamily="34" charset="0"/>
              <a:buChar char="•"/>
            </a:pPr>
            <a:r>
              <a:rPr lang="sv-SE" dirty="0">
                <a:solidFill>
                  <a:schemeClr val="bg1"/>
                </a:solidFill>
                <a:latin typeface="Bahnschrift SemiLight SemiConde" panose="020B0502040204020203" pitchFamily="34" charset="0"/>
              </a:rPr>
              <a:t>Traumatiska skallskador</a:t>
            </a:r>
          </a:p>
          <a:p>
            <a:pPr marL="285750" indent="-285750">
              <a:buFont typeface="Arial" panose="020B0604020202020204" pitchFamily="34" charset="0"/>
              <a:buChar char="•"/>
            </a:pPr>
            <a:r>
              <a:rPr lang="sv-SE" dirty="0">
                <a:solidFill>
                  <a:schemeClr val="bg1"/>
                </a:solidFill>
                <a:latin typeface="Bahnschrift SemiLight SemiConde" panose="020B0502040204020203" pitchFamily="34" charset="0"/>
              </a:rPr>
              <a:t>Anoxiska hjärnskador – hjärtstopp, astma, kvävning, drunkning, hängning</a:t>
            </a:r>
          </a:p>
          <a:p>
            <a:endParaRPr lang="sv-SE" dirty="0"/>
          </a:p>
        </p:txBody>
      </p:sp>
    </p:spTree>
    <p:extLst>
      <p:ext uri="{BB962C8B-B14F-4D97-AF65-F5344CB8AC3E}">
        <p14:creationId xmlns:p14="http://schemas.microsoft.com/office/powerpoint/2010/main" val="1842866700"/>
      </p:ext>
    </p:extLst>
  </p:cSld>
  <p:clrMapOvr>
    <a:masterClrMapping/>
  </p:clrMapOvr>
  <p:extLst mod="1">
    <p:ext uri="{6950BFC3-D8DA-4A85-94F7-54DA5524770B}">
      <p188:commentRel xmlns=""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Rektangel med rundade hörn 5"/>
          <p:cNvSpPr/>
          <p:nvPr/>
        </p:nvSpPr>
        <p:spPr>
          <a:xfrm>
            <a:off x="6382199" y="4723531"/>
            <a:ext cx="5527589" cy="2034746"/>
          </a:xfrm>
          <a:prstGeom prst="roundRect">
            <a:avLst/>
          </a:prstGeom>
          <a:solidFill>
            <a:srgbClr val="476D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dirty="0">
                <a:solidFill>
                  <a:schemeClr val="tx1"/>
                </a:solidFill>
                <a:latin typeface="Bahnschrift SemiLight SemiConde" panose="020B0502040204020203" pitchFamily="34" charset="0"/>
              </a:rPr>
              <a:t>DCD- endast på vissa sjukhus</a:t>
            </a:r>
          </a:p>
        </p:txBody>
      </p:sp>
      <p:sp>
        <p:nvSpPr>
          <p:cNvPr id="3" name="Platshållare för innehåll 2"/>
          <p:cNvSpPr>
            <a:spLocks noGrp="1"/>
          </p:cNvSpPr>
          <p:nvPr>
            <p:ph idx="1"/>
          </p:nvPr>
        </p:nvSpPr>
        <p:spPr>
          <a:xfrm>
            <a:off x="996779" y="1853971"/>
            <a:ext cx="10158902" cy="4023360"/>
          </a:xfrm>
        </p:spPr>
        <p:txBody>
          <a:bodyPr>
            <a:normAutofit/>
          </a:bodyPr>
          <a:lstStyle/>
          <a:p>
            <a:r>
              <a:rPr lang="sv-SE" dirty="0">
                <a:solidFill>
                  <a:schemeClr val="tx1"/>
                </a:solidFill>
                <a:latin typeface="Bahnschrift SemiLight SemiConde" panose="020B0502040204020203" pitchFamily="34" charset="0"/>
              </a:rPr>
              <a:t>Ett från donationen oberoende beslut har fattats om att avbryta livsuppehållande behandling på intensivvården</a:t>
            </a:r>
          </a:p>
          <a:p>
            <a:r>
              <a:rPr lang="sv-SE" dirty="0">
                <a:solidFill>
                  <a:schemeClr val="tx1"/>
                </a:solidFill>
                <a:latin typeface="Bahnschrift SemiLight SemiConde" panose="020B0502040204020203" pitchFamily="34" charset="0"/>
              </a:rPr>
              <a:t>Det finns ett samtycke till donation och patienten är medicinsk lämplig som donator</a:t>
            </a:r>
          </a:p>
          <a:p>
            <a:r>
              <a:rPr lang="sv-SE" dirty="0">
                <a:solidFill>
                  <a:schemeClr val="tx1"/>
                </a:solidFill>
                <a:latin typeface="Bahnschrift SemiLight SemiConde" panose="020B0502040204020203" pitchFamily="34" charset="0"/>
              </a:rPr>
              <a:t>Har ej utvecklat total hjärninfarkt </a:t>
            </a:r>
          </a:p>
          <a:p>
            <a:r>
              <a:rPr lang="sv-SE" dirty="0">
                <a:solidFill>
                  <a:schemeClr val="tx1"/>
                </a:solidFill>
                <a:latin typeface="Bahnschrift SemiLight SemiConde" panose="020B0502040204020203" pitchFamily="34" charset="0"/>
              </a:rPr>
              <a:t>Intensivvården </a:t>
            </a:r>
            <a:r>
              <a:rPr lang="sv-SE" dirty="0" smtClean="0">
                <a:solidFill>
                  <a:schemeClr val="tx1"/>
                </a:solidFill>
                <a:latin typeface="Bahnschrift SemiLight SemiConde" panose="020B0502040204020203" pitchFamily="34" charset="0"/>
              </a:rPr>
              <a:t>avslutas </a:t>
            </a:r>
            <a:endParaRPr lang="sv-SE" dirty="0">
              <a:solidFill>
                <a:schemeClr val="tx1"/>
              </a:solidFill>
              <a:latin typeface="Bahnschrift SemiLight SemiConde" panose="020B0502040204020203" pitchFamily="34" charset="0"/>
            </a:endParaRPr>
          </a:p>
          <a:p>
            <a:r>
              <a:rPr lang="sv-SE" dirty="0">
                <a:solidFill>
                  <a:schemeClr val="tx1"/>
                </a:solidFill>
                <a:latin typeface="Bahnschrift SemiLight SemiConde" panose="020B0502040204020203" pitchFamily="34" charset="0"/>
              </a:rPr>
              <a:t>Döden konstateras med indirekta kriterier </a:t>
            </a:r>
          </a:p>
          <a:p>
            <a:r>
              <a:rPr lang="sv-SE" dirty="0">
                <a:solidFill>
                  <a:schemeClr val="tx1"/>
                </a:solidFill>
                <a:latin typeface="Bahnschrift SemiLight SemiConde" panose="020B0502040204020203" pitchFamily="34" charset="0"/>
              </a:rPr>
              <a:t>Organ omhändertas för transplantation när en patient har avlidit efter att cirkulationen permanent har upphört </a:t>
            </a:r>
          </a:p>
          <a:p>
            <a:pPr marL="0" indent="0">
              <a:buNone/>
            </a:pPr>
            <a:endParaRPr lang="sv-SE" dirty="0"/>
          </a:p>
        </p:txBody>
      </p:sp>
      <p:sp>
        <p:nvSpPr>
          <p:cNvPr id="5" name="textruta 4"/>
          <p:cNvSpPr txBox="1"/>
          <p:nvPr/>
        </p:nvSpPr>
        <p:spPr>
          <a:xfrm>
            <a:off x="6850790" y="4830890"/>
            <a:ext cx="4391086" cy="2092881"/>
          </a:xfrm>
          <a:prstGeom prst="rect">
            <a:avLst/>
          </a:prstGeom>
          <a:noFill/>
        </p:spPr>
        <p:txBody>
          <a:bodyPr wrap="square" rtlCol="0">
            <a:spAutoFit/>
          </a:bodyPr>
          <a:lstStyle/>
          <a:p>
            <a:r>
              <a:rPr lang="sv-SE" sz="1600" dirty="0">
                <a:solidFill>
                  <a:schemeClr val="bg1"/>
                </a:solidFill>
                <a:latin typeface="Bahnschrift SemiLight SemiConde" panose="020B0502040204020203" pitchFamily="34" charset="0"/>
              </a:rPr>
              <a:t>Vanliga dödsorsaker hos DCD-donatorer</a:t>
            </a:r>
          </a:p>
          <a:p>
            <a:pPr marL="285750" indent="-285750">
              <a:buFont typeface="Arial" panose="020B0604020202020204" pitchFamily="34" charset="0"/>
              <a:buChar char="•"/>
            </a:pPr>
            <a:r>
              <a:rPr lang="sv-SE" sz="1600" dirty="0" err="1">
                <a:solidFill>
                  <a:schemeClr val="bg1"/>
                </a:solidFill>
                <a:latin typeface="Bahnschrift SemiLight SemiConde" panose="020B0502040204020203" pitchFamily="34" charset="0"/>
              </a:rPr>
              <a:t>Intrakraniell</a:t>
            </a:r>
            <a:r>
              <a:rPr lang="sv-SE" sz="1600" dirty="0">
                <a:solidFill>
                  <a:schemeClr val="bg1"/>
                </a:solidFill>
                <a:latin typeface="Bahnschrift SemiLight SemiConde" panose="020B0502040204020203" pitchFamily="34" charset="0"/>
              </a:rPr>
              <a:t> blödning</a:t>
            </a:r>
          </a:p>
          <a:p>
            <a:pPr marL="285750" indent="-285750">
              <a:buFont typeface="Arial" panose="020B0604020202020204" pitchFamily="34" charset="0"/>
              <a:buChar char="•"/>
            </a:pPr>
            <a:r>
              <a:rPr lang="sv-SE" sz="1600" dirty="0">
                <a:solidFill>
                  <a:schemeClr val="bg1"/>
                </a:solidFill>
                <a:latin typeface="Bahnschrift SemiLight SemiConde" panose="020B0502040204020203" pitchFamily="34" charset="0"/>
              </a:rPr>
              <a:t>Traumatiska skallskador</a:t>
            </a:r>
          </a:p>
          <a:p>
            <a:pPr marL="285750" indent="-285750">
              <a:buFont typeface="Arial" panose="020B0604020202020204" pitchFamily="34" charset="0"/>
              <a:buChar char="•"/>
            </a:pPr>
            <a:r>
              <a:rPr lang="sv-SE" sz="1600" dirty="0">
                <a:solidFill>
                  <a:schemeClr val="bg1"/>
                </a:solidFill>
                <a:latin typeface="Bahnschrift SemiLight SemiConde" panose="020B0502040204020203" pitchFamily="34" charset="0"/>
              </a:rPr>
              <a:t>Anoxiska hjärnskador – hjärtstopp oavsett genes</a:t>
            </a:r>
          </a:p>
          <a:p>
            <a:pPr marL="285750" indent="-285750">
              <a:buFont typeface="Arial" panose="020B0604020202020204" pitchFamily="34" charset="0"/>
              <a:buChar char="•"/>
            </a:pPr>
            <a:r>
              <a:rPr lang="sv-SE" sz="1600" dirty="0">
                <a:solidFill>
                  <a:schemeClr val="bg1"/>
                </a:solidFill>
                <a:latin typeface="Bahnschrift SemiLight SemiConde" panose="020B0502040204020203" pitchFamily="34" charset="0"/>
              </a:rPr>
              <a:t>Lungfibros</a:t>
            </a:r>
          </a:p>
          <a:p>
            <a:pPr marL="285750" indent="-285750">
              <a:buFont typeface="Arial" panose="020B0604020202020204" pitchFamily="34" charset="0"/>
              <a:buChar char="•"/>
            </a:pPr>
            <a:r>
              <a:rPr lang="sv-SE" sz="1600" dirty="0">
                <a:solidFill>
                  <a:schemeClr val="bg1"/>
                </a:solidFill>
                <a:latin typeface="Bahnschrift SemiLight SemiConde" panose="020B0502040204020203" pitchFamily="34" charset="0"/>
              </a:rPr>
              <a:t>Leversvikt</a:t>
            </a:r>
          </a:p>
          <a:p>
            <a:pPr marL="285750" indent="-285750">
              <a:buFont typeface="Arial" panose="020B0604020202020204" pitchFamily="34" charset="0"/>
              <a:buChar char="•"/>
            </a:pPr>
            <a:r>
              <a:rPr lang="sv-SE" sz="1600" dirty="0">
                <a:solidFill>
                  <a:schemeClr val="bg1"/>
                </a:solidFill>
                <a:latin typeface="Bahnschrift SemiLight SemiConde" panose="020B0502040204020203" pitchFamily="34" charset="0"/>
              </a:rPr>
              <a:t>ALS </a:t>
            </a:r>
            <a:r>
              <a:rPr lang="sv-SE" sz="1600" dirty="0" err="1">
                <a:solidFill>
                  <a:schemeClr val="bg1"/>
                </a:solidFill>
                <a:latin typeface="Bahnschrift SemiLight SemiConde" panose="020B0502040204020203" pitchFamily="34" charset="0"/>
              </a:rPr>
              <a:t>mfl</a:t>
            </a:r>
            <a:endParaRPr lang="sv-SE" sz="1600" dirty="0">
              <a:solidFill>
                <a:schemeClr val="bg1"/>
              </a:solidFill>
              <a:latin typeface="Bahnschrift SemiLight SemiConde" panose="020B0502040204020203" pitchFamily="34" charset="0"/>
            </a:endParaRPr>
          </a:p>
          <a:p>
            <a:endParaRPr lang="sv-SE" dirty="0"/>
          </a:p>
        </p:txBody>
      </p:sp>
    </p:spTree>
    <p:extLst>
      <p:ext uri="{BB962C8B-B14F-4D97-AF65-F5344CB8AC3E}">
        <p14:creationId xmlns:p14="http://schemas.microsoft.com/office/powerpoint/2010/main" val="3844557217"/>
      </p:ext>
    </p:extLst>
  </p:cSld>
  <p:clrMapOvr>
    <a:masterClrMapping/>
  </p:clrMapOvr>
  <p:extLst mod="1">
    <p:ext uri="{6950BFC3-D8DA-4A85-94F7-54DA5524770B}">
      <p188:commentRel xmlns=""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solidFill>
                  <a:schemeClr val="tx1"/>
                </a:solidFill>
                <a:latin typeface="Bahnschrift SemiLight SemiConde" panose="020B0502040204020203" pitchFamily="34" charset="0"/>
              </a:rPr>
              <a:t>Antal avlidna donatorer i Sverige</a:t>
            </a:r>
          </a:p>
        </p:txBody>
      </p:sp>
      <p:graphicFrame>
        <p:nvGraphicFramePr>
          <p:cNvPr id="4" name="Platshållare för innehåll 6">
            <a:extLst>
              <a:ext uri="{FF2B5EF4-FFF2-40B4-BE49-F238E27FC236}">
                <a16:creationId xmlns:a16="http://schemas.microsoft.com/office/drawing/2014/main" id="{D9ABDBE7-009A-498B-991E-3005C66E6619}"/>
              </a:ext>
            </a:extLst>
          </p:cNvPr>
          <p:cNvGraphicFramePr>
            <a:graphicFrameLocks noGrp="1"/>
          </p:cNvGraphicFramePr>
          <p:nvPr>
            <p:ph idx="1"/>
            <p:extLst>
              <p:ext uri="{D42A27DB-BD31-4B8C-83A1-F6EECF244321}">
                <p14:modId xmlns:p14="http://schemas.microsoft.com/office/powerpoint/2010/main" val="914572342"/>
              </p:ext>
            </p:extLst>
          </p:nvPr>
        </p:nvGraphicFramePr>
        <p:xfrm>
          <a:off x="684000" y="1846262"/>
          <a:ext cx="10900800" cy="4388937"/>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9458559" y="6414254"/>
            <a:ext cx="2733441" cy="369332"/>
          </a:xfrm>
          <a:prstGeom prst="rect">
            <a:avLst/>
          </a:prstGeom>
        </p:spPr>
        <p:txBody>
          <a:bodyPr wrap="none">
            <a:spAutoFit/>
          </a:bodyPr>
          <a:lstStyle/>
          <a:p>
            <a:r>
              <a:rPr lang="sv-SE" dirty="0">
                <a:solidFill>
                  <a:schemeClr val="bg1"/>
                </a:solidFill>
                <a:latin typeface="Bahnschrift SemiLight SemiConde" panose="020B0502040204020203" pitchFamily="34" charset="0"/>
              </a:rPr>
              <a:t>Källa: Scandiatransplant.org</a:t>
            </a:r>
          </a:p>
        </p:txBody>
      </p:sp>
      <p:sp>
        <p:nvSpPr>
          <p:cNvPr id="6" name="Rundad rektangulär bildtext 5"/>
          <p:cNvSpPr/>
          <p:nvPr/>
        </p:nvSpPr>
        <p:spPr>
          <a:xfrm>
            <a:off x="11415829" y="1695243"/>
            <a:ext cx="586571" cy="318197"/>
          </a:xfrm>
          <a:prstGeom prst="wedgeRoundRectCallout">
            <a:avLst>
              <a:gd name="adj1" fmla="val -50855"/>
              <a:gd name="adj2" fmla="val 114814"/>
              <a:gd name="adj3" fmla="val 16667"/>
            </a:avLst>
          </a:prstGeom>
          <a:solidFill>
            <a:srgbClr val="A6BBDE"/>
          </a:solid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ahnschrift SemiLight SemiConde" panose="020B0502040204020203" pitchFamily="34" charset="0"/>
              </a:rPr>
              <a:t>258</a:t>
            </a:r>
          </a:p>
        </p:txBody>
      </p:sp>
    </p:spTree>
    <p:extLst>
      <p:ext uri="{BB962C8B-B14F-4D97-AF65-F5344CB8AC3E}">
        <p14:creationId xmlns:p14="http://schemas.microsoft.com/office/powerpoint/2010/main" val="11333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6963" y="276093"/>
            <a:ext cx="10058400" cy="1450757"/>
          </a:xfrm>
        </p:spPr>
        <p:txBody>
          <a:bodyPr>
            <a:normAutofit/>
          </a:bodyPr>
          <a:lstStyle/>
          <a:p>
            <a:r>
              <a:rPr lang="sv-SE" dirty="0">
                <a:solidFill>
                  <a:schemeClr val="tx1"/>
                </a:solidFill>
                <a:latin typeface="Bahnschrift SemiLight SemiConde" panose="020B0502040204020203" pitchFamily="34" charset="0"/>
              </a:rPr>
              <a:t>Ålder donatorer 2022-2023</a:t>
            </a:r>
            <a:endParaRPr lang="sv-SE" sz="3200" dirty="0">
              <a:solidFill>
                <a:srgbClr val="FF0000"/>
              </a:solidFill>
              <a:latin typeface="Bahnschrift SemiLight SemiConde" panose="020B0502040204020203" pitchFamily="34" charset="0"/>
            </a:endParaRPr>
          </a:p>
        </p:txBody>
      </p:sp>
      <p:graphicFrame>
        <p:nvGraphicFramePr>
          <p:cNvPr id="4" name="Platshållare för innehåll 6"/>
          <p:cNvGraphicFramePr>
            <a:graphicFrameLocks noGrp="1"/>
          </p:cNvGraphicFramePr>
          <p:nvPr>
            <p:ph idx="1"/>
            <p:extLst>
              <p:ext uri="{D42A27DB-BD31-4B8C-83A1-F6EECF244321}">
                <p14:modId xmlns:p14="http://schemas.microsoft.com/office/powerpoint/2010/main" val="2016078290"/>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p:cNvSpPr txBox="1"/>
          <p:nvPr/>
        </p:nvSpPr>
        <p:spPr>
          <a:xfrm>
            <a:off x="441763" y="6452553"/>
            <a:ext cx="15900162" cy="338554"/>
          </a:xfrm>
          <a:prstGeom prst="rect">
            <a:avLst/>
          </a:prstGeom>
          <a:noFill/>
        </p:spPr>
        <p:txBody>
          <a:bodyPr wrap="square" rtlCol="0">
            <a:spAutoFit/>
          </a:bodyPr>
          <a:lstStyle/>
          <a:p>
            <a:r>
              <a:rPr lang="sv-SE" sz="1600" dirty="0">
                <a:solidFill>
                  <a:schemeClr val="bg1"/>
                </a:solidFill>
                <a:latin typeface="Bahnschrift SemiLight SemiConde" panose="020B0502040204020203" pitchFamily="34" charset="0"/>
              </a:rPr>
              <a:t>Källa: OFO-Mellansverige, Transplantationscentrum Skånes Universitetssjukhus, Transplantationscentrum Sahlgrenska Universitetssjukhuset </a:t>
            </a:r>
          </a:p>
        </p:txBody>
      </p:sp>
    </p:spTree>
    <p:extLst>
      <p:ext uri="{BB962C8B-B14F-4D97-AF65-F5344CB8AC3E}">
        <p14:creationId xmlns:p14="http://schemas.microsoft.com/office/powerpoint/2010/main" val="954819950"/>
      </p:ext>
    </p:extLst>
  </p:cSld>
  <p:clrMapOvr>
    <a:masterClrMapping/>
  </p:clrMapOvr>
  <p:extLst mod="1">
    <p:ext uri="{6950BFC3-D8DA-4A85-94F7-54DA5524770B}">
      <p188:commentRel xmlns="" xmlns:p188="http://schemas.microsoft.com/office/powerpoint/2018/8/main" r:id="rId4"/>
    </p:ext>
  </p:extLst>
</p:sld>
</file>

<file path=ppt/theme/theme1.xml><?xml version="1.0" encoding="utf-8"?>
<a:theme xmlns:a="http://schemas.openxmlformats.org/drawingml/2006/main" name="Återblick">
  <a:themeElements>
    <a:clrScheme name="Anpassat 3">
      <a:dk1>
        <a:sysClr val="windowText" lastClr="000000"/>
      </a:dk1>
      <a:lt1>
        <a:sysClr val="window" lastClr="FFFFFF"/>
      </a:lt1>
      <a:dk2>
        <a:srgbClr val="242852"/>
      </a:dk2>
      <a:lt2>
        <a:srgbClr val="ACCBF9"/>
      </a:lt2>
      <a:accent1>
        <a:srgbClr val="FFFFFF"/>
      </a:accent1>
      <a:accent2>
        <a:srgbClr val="476D9B"/>
      </a:accent2>
      <a:accent3>
        <a:srgbClr val="476D9B"/>
      </a:accent3>
      <a:accent4>
        <a:srgbClr val="7F8FA9"/>
      </a:accent4>
      <a:accent5>
        <a:srgbClr val="5AA2AE"/>
      </a:accent5>
      <a:accent6>
        <a:srgbClr val="9D90A0"/>
      </a:accent6>
      <a:hlink>
        <a:srgbClr val="9454C3"/>
      </a:hlink>
      <a:folHlink>
        <a:srgbClr val="3EBBF0"/>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Återblick">
  <a:themeElements>
    <a:clrScheme name="Anpassat 4">
      <a:dk1>
        <a:sysClr val="windowText" lastClr="000000"/>
      </a:dk1>
      <a:lt1>
        <a:sysClr val="window" lastClr="FFFFFF"/>
      </a:lt1>
      <a:dk2>
        <a:srgbClr val="242852"/>
      </a:dk2>
      <a:lt2>
        <a:srgbClr val="ACCBF9"/>
      </a:lt2>
      <a:accent1>
        <a:srgbClr val="FFFFFF"/>
      </a:accent1>
      <a:accent2>
        <a:srgbClr val="476D9B"/>
      </a:accent2>
      <a:accent3>
        <a:srgbClr val="297FD5"/>
      </a:accent3>
      <a:accent4>
        <a:srgbClr val="7F8FA9"/>
      </a:accent4>
      <a:accent5>
        <a:srgbClr val="5AA2AE"/>
      </a:accent5>
      <a:accent6>
        <a:srgbClr val="9D90A0"/>
      </a:accent6>
      <a:hlink>
        <a:srgbClr val="9454C3"/>
      </a:hlink>
      <a:folHlink>
        <a:srgbClr val="3EBBF0"/>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86BD372040B5343AA2D496D1F18C18E" ma:contentTypeVersion="7" ma:contentTypeDescription="Skapa ett nytt dokument." ma:contentTypeScope="" ma:versionID="8a6522407f701b9be8bc19d0461ba5c2">
  <xsd:schema xmlns:xsd="http://www.w3.org/2001/XMLSchema" xmlns:xs="http://www.w3.org/2001/XMLSchema" xmlns:p="http://schemas.microsoft.com/office/2006/metadata/properties" xmlns:ns3="63ea3951-70c9-41f5-8a23-95b459ae6577" xmlns:ns4="5a3edb78-29e2-497b-9ddc-7778b7d46229" targetNamespace="http://schemas.microsoft.com/office/2006/metadata/properties" ma:root="true" ma:fieldsID="571871da747e4e67c73a816e4850f361" ns3:_="" ns4:_="">
    <xsd:import namespace="63ea3951-70c9-41f5-8a23-95b459ae6577"/>
    <xsd:import namespace="5a3edb78-29e2-497b-9ddc-7778b7d4622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a3951-70c9-41f5-8a23-95b459ae6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3edb78-29e2-497b-9ddc-7778b7d46229"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SharingHintHash" ma:index="13"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25DFCF-C132-42F0-B849-8AAC25597802}">
  <ds:schemaRefs>
    <ds:schemaRef ds:uri="http://schemas.microsoft.com/sharepoint/v3/contenttype/forms"/>
  </ds:schemaRefs>
</ds:datastoreItem>
</file>

<file path=customXml/itemProps2.xml><?xml version="1.0" encoding="utf-8"?>
<ds:datastoreItem xmlns:ds="http://schemas.openxmlformats.org/officeDocument/2006/customXml" ds:itemID="{E845D1D9-611C-4D4E-B0D1-10329D340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ea3951-70c9-41f5-8a23-95b459ae6577"/>
    <ds:schemaRef ds:uri="5a3edb78-29e2-497b-9ddc-7778b7d46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93985F-8703-49DC-8448-B6B9E634A624}">
  <ds:schemaRefs>
    <ds:schemaRef ds:uri="63ea3951-70c9-41f5-8a23-95b459ae6577"/>
    <ds:schemaRef ds:uri="http://purl.org/dc/terms/"/>
    <ds:schemaRef ds:uri="http://schemas.openxmlformats.org/package/2006/metadata/core-properties"/>
    <ds:schemaRef ds:uri="http://schemas.microsoft.com/office/2006/documentManagement/types"/>
    <ds:schemaRef ds:uri="5a3edb78-29e2-497b-9ddc-7778b7d4622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1392</TotalTime>
  <Words>2263</Words>
  <Application>Microsoft Office PowerPoint</Application>
  <PresentationFormat>Bredbild</PresentationFormat>
  <Paragraphs>349</Paragraphs>
  <Slides>38</Slides>
  <Notes>32</Notes>
  <HiddenSlides>0</HiddenSlides>
  <MMClips>0</MMClips>
  <ScaleCrop>false</ScaleCrop>
  <HeadingPairs>
    <vt:vector size="8" baseType="variant">
      <vt:variant>
        <vt:lpstr>Använt teckensnitt</vt:lpstr>
      </vt:variant>
      <vt:variant>
        <vt:i4>9</vt:i4>
      </vt:variant>
      <vt:variant>
        <vt:lpstr>Tema</vt:lpstr>
      </vt:variant>
      <vt:variant>
        <vt:i4>2</vt:i4>
      </vt:variant>
      <vt:variant>
        <vt:lpstr>Serverprogram för OLE-inbäddning</vt:lpstr>
      </vt:variant>
      <vt:variant>
        <vt:i4>0</vt:i4>
      </vt:variant>
      <vt:variant>
        <vt:lpstr>Bildrubriker</vt:lpstr>
      </vt:variant>
      <vt:variant>
        <vt:i4>38</vt:i4>
      </vt:variant>
    </vt:vector>
  </HeadingPairs>
  <TitlesOfParts>
    <vt:vector size="49" baseType="lpstr">
      <vt:lpstr>ＭＳ Ｐゴシック</vt:lpstr>
      <vt:lpstr>Arial</vt:lpstr>
      <vt:lpstr>Bahnschrift</vt:lpstr>
      <vt:lpstr>Bahnschrift SemiBold Condensed</vt:lpstr>
      <vt:lpstr>Bahnschrift SemiBold SemiConden</vt:lpstr>
      <vt:lpstr>Bahnschrift SemiLight SemiConde</vt:lpstr>
      <vt:lpstr>Calibri</vt:lpstr>
      <vt:lpstr>Calibri Light</vt:lpstr>
      <vt:lpstr>OpenSans-Light</vt:lpstr>
      <vt:lpstr>Återblick</vt:lpstr>
      <vt:lpstr>1_Återblick</vt:lpstr>
      <vt:lpstr>Organdonation och Transplantation </vt:lpstr>
      <vt:lpstr>Vad kan vi donera?</vt:lpstr>
      <vt:lpstr>Väntelistan 1 jan 2024   678 personer </vt:lpstr>
      <vt:lpstr>Det finns bara en död</vt:lpstr>
      <vt:lpstr>Att donera efter döden</vt:lpstr>
      <vt:lpstr>DBD-donation – Den vanligaste donationsformen</vt:lpstr>
      <vt:lpstr>DCD- endast på vissa sjukhus</vt:lpstr>
      <vt:lpstr>Antal avlidna donatorer i Sverige</vt:lpstr>
      <vt:lpstr>Ålder donatorer 2022-2023</vt:lpstr>
      <vt:lpstr>Gör din vilja känd</vt:lpstr>
      <vt:lpstr>Donation kan bli möjlig om</vt:lpstr>
      <vt:lpstr>Donation kan inte bli möjlig om</vt:lpstr>
      <vt:lpstr>Donationsprocessen</vt:lpstr>
      <vt:lpstr>Brytpunksbeslut Intensivvård</vt:lpstr>
      <vt:lpstr>Organbevarande behandling</vt:lpstr>
      <vt:lpstr>Organbevarande behandling</vt:lpstr>
      <vt:lpstr>Utredning av medicinsk lämplighet</vt:lpstr>
      <vt:lpstr>Koordinering vid organdonation</vt:lpstr>
      <vt:lpstr>Konstaterande av död – DBD Klinisk neurologisk undersökning</vt:lpstr>
      <vt:lpstr>Konstaterande av död - DCD</vt:lpstr>
      <vt:lpstr>Att fastställa döden</vt:lpstr>
      <vt:lpstr>Donationsoperationen</vt:lpstr>
      <vt:lpstr>Patientfall 1</vt:lpstr>
      <vt:lpstr>Patientfall 1</vt:lpstr>
      <vt:lpstr>Patientfall 1</vt:lpstr>
      <vt:lpstr>Patientfall 1</vt:lpstr>
      <vt:lpstr>Patientfall 1</vt:lpstr>
      <vt:lpstr>Patientfall 1</vt:lpstr>
      <vt:lpstr>Patientfall 1</vt:lpstr>
      <vt:lpstr>Patientfall 1</vt:lpstr>
      <vt:lpstr>Patientfall 2</vt:lpstr>
      <vt:lpstr>Patientfall 2</vt:lpstr>
      <vt:lpstr>Patientfall 2</vt:lpstr>
      <vt:lpstr>Patientfall 2</vt:lpstr>
      <vt:lpstr>Patientfall 2</vt:lpstr>
      <vt:lpstr>Patientfall 2</vt:lpstr>
      <vt:lpstr>Patientfall 2</vt:lpstr>
      <vt:lpstr>Patientfall 2</vt:lpstr>
    </vt:vector>
  </TitlesOfParts>
  <Company>Region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Olofsson Caroline - HOSIP - Intensivvårdsavdelning Bollnäs</dc:creator>
  <cp:lastModifiedBy>Olofsson Caroline - HOSIP - Intensivvårdsavdelning Bollnäs</cp:lastModifiedBy>
  <cp:revision>231</cp:revision>
  <cp:lastPrinted>2023-09-13T12:16:49Z</cp:lastPrinted>
  <dcterms:created xsi:type="dcterms:W3CDTF">2023-03-24T17:00:19Z</dcterms:created>
  <dcterms:modified xsi:type="dcterms:W3CDTF">2024-03-01T09:59:38Z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1101960983</vt:i4>
  </property>
  <property fmtid="{D5CDD505-2E9C-101B-9397-08002B2CF9AE}" pid="4" name="_EmailSubject">
    <vt:lpwstr>powerpoint OFO hemsida</vt:lpwstr>
  </property>
  <property fmtid="{D5CDD505-2E9C-101B-9397-08002B2CF9AE}" pid="5" name="_AuthorEmail">
    <vt:lpwstr>caroline.olofsson@regiongavleborg.se</vt:lpwstr>
  </property>
  <property fmtid="{D5CDD505-2E9C-101B-9397-08002B2CF9AE}" pid="6" name="_AuthorEmailDisplayName">
    <vt:lpwstr>Olofsson Caroline - HOSIP - Intensivvårdsavdelning Bollnäs</vt:lpwstr>
  </property>
  <property fmtid="{D5CDD505-2E9C-101B-9397-08002B2CF9AE}" pid="7" name="ContentTypeId">
    <vt:lpwstr>0x010100586BD372040B5343AA2D496D1F18C18E</vt:lpwstr>
  </property>
  <property fmtid="{D5CDD505-2E9C-101B-9397-08002B2CF9AE}" pid="8" name="_PreviousAdHocReviewCycleID">
    <vt:i4>1015152148</vt:i4>
  </property>
</Properties>
</file>